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8" r:id="rId2"/>
  </p:sldMasterIdLst>
  <p:notesMasterIdLst>
    <p:notesMasterId r:id="rId29"/>
  </p:notesMasterIdLst>
  <p:handoutMasterIdLst>
    <p:handoutMasterId r:id="rId30"/>
  </p:handoutMasterIdLst>
  <p:sldIdLst>
    <p:sldId id="316" r:id="rId3"/>
    <p:sldId id="279" r:id="rId4"/>
    <p:sldId id="280" r:id="rId5"/>
    <p:sldId id="282" r:id="rId6"/>
    <p:sldId id="284" r:id="rId7"/>
    <p:sldId id="285" r:id="rId8"/>
    <p:sldId id="286" r:id="rId9"/>
    <p:sldId id="287" r:id="rId10"/>
    <p:sldId id="288" r:id="rId11"/>
    <p:sldId id="289" r:id="rId12"/>
    <p:sldId id="290" r:id="rId13"/>
    <p:sldId id="291" r:id="rId14"/>
    <p:sldId id="292" r:id="rId15"/>
    <p:sldId id="294" r:id="rId16"/>
    <p:sldId id="295" r:id="rId17"/>
    <p:sldId id="296" r:id="rId18"/>
    <p:sldId id="307" r:id="rId19"/>
    <p:sldId id="308" r:id="rId20"/>
    <p:sldId id="309" r:id="rId21"/>
    <p:sldId id="310" r:id="rId22"/>
    <p:sldId id="298" r:id="rId23"/>
    <p:sldId id="313" r:id="rId24"/>
    <p:sldId id="318" r:id="rId25"/>
    <p:sldId id="315" r:id="rId26"/>
    <p:sldId id="303" r:id="rId27"/>
    <p:sldId id="304"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07" autoAdjust="0"/>
    <p:restoredTop sz="80352"/>
  </p:normalViewPr>
  <p:slideViewPr>
    <p:cSldViewPr>
      <p:cViewPr varScale="1">
        <p:scale>
          <a:sx n="110" d="100"/>
          <a:sy n="110" d="100"/>
        </p:scale>
        <p:origin x="192" y="59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1A1FB1-A8A9-4AED-B24F-B726C77305B3}" type="datetimeFigureOut">
              <a:rPr lang="en-US" smtClean="0"/>
              <a:pPr/>
              <a:t>4/30/18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299B01-4D3F-4586-88D4-98CACE9D4491}" type="slidenum">
              <a:rPr lang="en-US" smtClean="0"/>
              <a:pPr/>
              <a:t>‹#›</a:t>
            </a:fld>
            <a:endParaRPr lang="en-US"/>
          </a:p>
        </p:txBody>
      </p:sp>
    </p:spTree>
    <p:extLst>
      <p:ext uri="{BB962C8B-B14F-4D97-AF65-F5344CB8AC3E}">
        <p14:creationId xmlns:p14="http://schemas.microsoft.com/office/powerpoint/2010/main" val="419833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58FEBE-006D-4E3E-A91E-4E498D1AFCB0}" type="datetimeFigureOut">
              <a:rPr lang="en-US" smtClean="0"/>
              <a:pPr/>
              <a:t>4/30/18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2642F-FDAD-4697-9B6F-4650C9BB887E}" type="slidenum">
              <a:rPr lang="en-US" smtClean="0"/>
              <a:pPr/>
              <a:t>‹#›</a:t>
            </a:fld>
            <a:endParaRPr lang="en-US"/>
          </a:p>
        </p:txBody>
      </p:sp>
    </p:spTree>
    <p:extLst>
      <p:ext uri="{BB962C8B-B14F-4D97-AF65-F5344CB8AC3E}">
        <p14:creationId xmlns:p14="http://schemas.microsoft.com/office/powerpoint/2010/main" val="369211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search.google.com/teams/brain/"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rxiv.org/pdf/1702.00783.pdf?xtor=AL-3228068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2</a:t>
            </a:fld>
            <a:endParaRPr lang="en-US"/>
          </a:p>
        </p:txBody>
      </p:sp>
    </p:spTree>
    <p:extLst>
      <p:ext uri="{BB962C8B-B14F-4D97-AF65-F5344CB8AC3E}">
        <p14:creationId xmlns:p14="http://schemas.microsoft.com/office/powerpoint/2010/main" val="1560726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Originally, GPUs were purpose-built for computational problems in the computer graphics industry</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13</a:t>
            </a:fld>
            <a:endParaRPr lang="en-US"/>
          </a:p>
        </p:txBody>
      </p:sp>
    </p:spTree>
    <p:extLst>
      <p:ext uri="{BB962C8B-B14F-4D97-AF65-F5344CB8AC3E}">
        <p14:creationId xmlns:p14="http://schemas.microsoft.com/office/powerpoint/2010/main" val="3939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for most flavors of the traditional learning algorithms … performance will plateau. … deep learning … is the first class of algorithms … that is scalable. … performance just keeps getting better as you feed them more data</a:t>
            </a:r>
          </a:p>
          <a:p>
            <a:r>
              <a:rPr lang="en-US" dirty="0"/>
              <a:t>‘</a:t>
            </a:r>
          </a:p>
          <a:p>
            <a:r>
              <a:rPr lang="en-US" dirty="0"/>
              <a:t>Big </a:t>
            </a:r>
            <a:r>
              <a:rPr lang="en-US" dirty="0" err="1"/>
              <a:t>legos</a:t>
            </a:r>
            <a:r>
              <a:rPr lang="en-US" dirty="0"/>
              <a:t>, cant get more detailed the</a:t>
            </a:r>
            <a:r>
              <a:rPr lang="en-US" baseline="0" dirty="0"/>
              <a:t> more </a:t>
            </a:r>
            <a:r>
              <a:rPr lang="en-US" baseline="0" dirty="0" err="1"/>
              <a:t>legos</a:t>
            </a:r>
            <a:r>
              <a:rPr lang="en-US" baseline="0" dirty="0"/>
              <a:t> you give it</a:t>
            </a:r>
          </a:p>
          <a:p>
            <a:r>
              <a:rPr lang="en-US" baseline="0" dirty="0"/>
              <a:t>The small </a:t>
            </a:r>
            <a:r>
              <a:rPr lang="en-US" baseline="0" dirty="0" err="1"/>
              <a:t>legos</a:t>
            </a:r>
            <a:r>
              <a:rPr lang="en-US" baseline="0" dirty="0"/>
              <a:t>, add detail</a:t>
            </a:r>
            <a:endParaRPr lang="en-US" dirty="0"/>
          </a:p>
          <a:p>
            <a:r>
              <a:rPr lang="en-US" dirty="0"/>
              <a:t>https://www.slideshare.net/ExtractConf/andrew-ng-chief-scientist-at-baidu</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14</a:t>
            </a:fld>
            <a:endParaRPr lang="en-US"/>
          </a:p>
        </p:txBody>
      </p:sp>
    </p:spTree>
    <p:extLst>
      <p:ext uri="{BB962C8B-B14F-4D97-AF65-F5344CB8AC3E}">
        <p14:creationId xmlns:p14="http://schemas.microsoft.com/office/powerpoint/2010/main" val="2732774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900" kern="1200" dirty="0">
                <a:solidFill>
                  <a:schemeClr val="tx1"/>
                </a:solidFill>
                <a:effectLst/>
                <a:latin typeface="Arial" charset="0"/>
                <a:ea typeface="ＭＳ Ｐゴシック" charset="0"/>
                <a:cs typeface="ＭＳ Ｐゴシック" charset="0"/>
              </a:rPr>
              <a:t>19</a:t>
            </a:r>
          </a:p>
          <a:p>
            <a:r>
              <a:rPr lang="en-US" sz="900" kern="1200" dirty="0">
                <a:solidFill>
                  <a:schemeClr val="tx1"/>
                </a:solidFill>
                <a:effectLst/>
                <a:latin typeface="Arial" charset="0"/>
                <a:ea typeface="ＭＳ Ｐゴシック" charset="0"/>
                <a:cs typeface="ＭＳ Ｐゴシック" charset="0"/>
              </a:rPr>
              <a:t>KEY IDEAS OF DEEP LEARNING</a:t>
            </a:r>
          </a:p>
          <a:p>
            <a:r>
              <a:rPr lang="en-US" sz="900" kern="1200" dirty="0">
                <a:solidFill>
                  <a:schemeClr val="tx1"/>
                </a:solidFill>
                <a:effectLst/>
                <a:latin typeface="Arial" charset="0"/>
                <a:ea typeface="ＭＳ Ｐゴシック" charset="0"/>
                <a:cs typeface="ＭＳ Ｐゴシック" charset="0"/>
              </a:rPr>
              <a:t>Hierarchical non-linear system</a:t>
            </a:r>
          </a:p>
          <a:p>
            <a:r>
              <a:rPr lang="en-US" sz="900" kern="1200" dirty="0">
                <a:solidFill>
                  <a:schemeClr val="tx1"/>
                </a:solidFill>
                <a:effectLst/>
                <a:latin typeface="Arial" charset="0"/>
                <a:ea typeface="ＭＳ Ｐゴシック" charset="0"/>
                <a:cs typeface="ＭＳ Ｐゴシック" charset="0"/>
              </a:rPr>
              <a:t>Distributed representations</a:t>
            </a:r>
          </a:p>
          <a:p>
            <a:r>
              <a:rPr lang="en-US" sz="900" kern="1200" dirty="0">
                <a:solidFill>
                  <a:schemeClr val="tx1"/>
                </a:solidFill>
                <a:effectLst/>
                <a:latin typeface="Arial" charset="0"/>
                <a:ea typeface="ＭＳ Ｐゴシック" charset="0"/>
                <a:cs typeface="ＭＳ Ｐゴシック" charset="0"/>
              </a:rPr>
              <a:t>Sharing</a:t>
            </a:r>
          </a:p>
          <a:p>
            <a:r>
              <a:rPr lang="en-US" sz="900" kern="1200" dirty="0">
                <a:solidFill>
                  <a:schemeClr val="tx1"/>
                </a:solidFill>
                <a:effectLst/>
                <a:latin typeface="Arial" charset="0"/>
                <a:ea typeface="ＭＳ Ｐゴシック" charset="0"/>
                <a:cs typeface="ＭＳ Ｐゴシック" charset="0"/>
              </a:rPr>
              <a:t>End-to-end learning</a:t>
            </a:r>
          </a:p>
          <a:p>
            <a:r>
              <a:rPr lang="en-US" sz="900" kern="1200" dirty="0">
                <a:solidFill>
                  <a:schemeClr val="tx1"/>
                </a:solidFill>
                <a:effectLst/>
                <a:latin typeface="Arial" charset="0"/>
                <a:ea typeface="ＭＳ Ｐゴシック" charset="0"/>
                <a:cs typeface="ＭＳ Ｐゴシック" charset="0"/>
              </a:rPr>
              <a:t>Joint optimization of features and classifier</a:t>
            </a:r>
          </a:p>
          <a:p>
            <a:r>
              <a:rPr lang="en-US" sz="900" kern="1200" dirty="0">
                <a:solidFill>
                  <a:schemeClr val="tx1"/>
                </a:solidFill>
                <a:effectLst/>
                <a:latin typeface="Arial" charset="0"/>
                <a:ea typeface="ＭＳ Ｐゴシック" charset="0"/>
                <a:cs typeface="ＭＳ Ｐゴシック" charset="0"/>
              </a:rPr>
              <a:t>Good features are learned as a side product of the </a:t>
            </a:r>
          </a:p>
          <a:p>
            <a:r>
              <a:rPr lang="en-US" sz="900" kern="1200" dirty="0">
                <a:solidFill>
                  <a:schemeClr val="tx1"/>
                </a:solidFill>
                <a:effectLst/>
                <a:latin typeface="Arial" charset="0"/>
                <a:ea typeface="ＭＳ Ｐゴシック" charset="0"/>
                <a:cs typeface="ＭＳ Ｐゴシック" charset="0"/>
              </a:rPr>
              <a:t>learning process</a:t>
            </a:r>
          </a:p>
          <a:p>
            <a:endParaRPr lang="en-US" dirty="0"/>
          </a:p>
          <a:p>
            <a:r>
              <a:rPr lang="en-US" dirty="0"/>
              <a:t>Not for all businesses and only</a:t>
            </a:r>
            <a:r>
              <a:rPr lang="en-US" baseline="0" dirty="0"/>
              <a:t> relevant if there is a hierarchy </a:t>
            </a:r>
            <a:endParaRPr lang="en-US" dirty="0"/>
          </a:p>
          <a:p>
            <a:endParaRPr lang="en-US" dirty="0"/>
          </a:p>
          <a:p>
            <a:r>
              <a:rPr lang="en-US" dirty="0"/>
              <a:t>Deep learning is a particular kind of machine learning that achieves great power and flexibility by learning to represent the world as nested hierarchy of concepts, with each concept defined in relation to simpler concepts, and more abstract representations computed in terms of less abstract ones</a:t>
            </a:r>
          </a:p>
          <a:p>
            <a:endParaRPr lang="en-US" dirty="0"/>
          </a:p>
          <a:p>
            <a:r>
              <a:rPr lang="en-US" b="0" dirty="0"/>
              <a:t>There is no single definition of deep learning, but most definitions emphasize:</a:t>
            </a:r>
          </a:p>
          <a:p>
            <a:pPr lvl="1"/>
            <a:r>
              <a:rPr lang="en-US" b="0" dirty="0"/>
              <a:t>Branch of </a:t>
            </a:r>
            <a:r>
              <a:rPr lang="en-US" b="1" dirty="0"/>
              <a:t>machine learning</a:t>
            </a:r>
          </a:p>
          <a:p>
            <a:pPr lvl="1"/>
            <a:r>
              <a:rPr lang="en-US" b="0" dirty="0"/>
              <a:t>Models are graph structures </a:t>
            </a:r>
            <a:r>
              <a:rPr lang="en-US" b="1" dirty="0"/>
              <a:t>(networks) </a:t>
            </a:r>
            <a:r>
              <a:rPr lang="en-US" dirty="0"/>
              <a:t>with</a:t>
            </a:r>
            <a:r>
              <a:rPr lang="en-US" b="1" dirty="0"/>
              <a:t> multiple layers (deep)</a:t>
            </a:r>
          </a:p>
          <a:p>
            <a:r>
              <a:rPr lang="en-US" b="0" dirty="0"/>
              <a:t>Models are typically </a:t>
            </a:r>
            <a:r>
              <a:rPr lang="en-US" dirty="0"/>
              <a:t>non-linear</a:t>
            </a:r>
          </a:p>
          <a:p>
            <a:r>
              <a:rPr lang="en-US" b="0" dirty="0"/>
              <a:t>Both </a:t>
            </a:r>
            <a:r>
              <a:rPr lang="en-US" dirty="0"/>
              <a:t>supervised </a:t>
            </a:r>
            <a:r>
              <a:rPr lang="en-US" b="0" dirty="0"/>
              <a:t>and </a:t>
            </a:r>
            <a:r>
              <a:rPr lang="en-US" dirty="0"/>
              <a:t>unsupervised </a:t>
            </a:r>
            <a:r>
              <a:rPr lang="en-US" b="0" dirty="0"/>
              <a:t>methods are used for fitting models to data</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15</a:t>
            </a:fld>
            <a:endParaRPr lang="en-US"/>
          </a:p>
        </p:txBody>
      </p:sp>
    </p:spTree>
    <p:extLst>
      <p:ext uri="{BB962C8B-B14F-4D97-AF65-F5344CB8AC3E}">
        <p14:creationId xmlns:p14="http://schemas.microsoft.com/office/powerpoint/2010/main" val="3761400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Intelligence can be generally described as the ability to perceive information, and retain it as knowledge to be applied towards adaptive behaviors within an environment or context.</a:t>
            </a: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20350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b="1" i="1" dirty="0"/>
              <a:t>https://</a:t>
            </a:r>
            <a:r>
              <a:rPr lang="en-US" b="1" i="1" dirty="0" err="1"/>
              <a:t>code.facebook.com</a:t>
            </a:r>
            <a:r>
              <a:rPr lang="en-US" b="1" i="1" dirty="0"/>
              <a:t>/posts/181565595577955/introducing-</a:t>
            </a:r>
            <a:r>
              <a:rPr lang="en-US" b="1" i="1" dirty="0" err="1"/>
              <a:t>deeptext</a:t>
            </a:r>
            <a:r>
              <a:rPr lang="en-US" b="1" i="1" dirty="0"/>
              <a:t>-</a:t>
            </a:r>
            <a:r>
              <a:rPr lang="en-US" b="1" i="1" dirty="0" err="1"/>
              <a:t>facebook</a:t>
            </a:r>
            <a:r>
              <a:rPr lang="en-US" b="1" i="1" dirty="0"/>
              <a:t>-s-text-understanding-engine/</a:t>
            </a:r>
          </a:p>
          <a:p>
            <a:endParaRPr lang="en-US" b="1" i="1" dirty="0"/>
          </a:p>
          <a:p>
            <a:r>
              <a:rPr lang="en-US" b="1" i="1" dirty="0"/>
              <a:t>Hierarchy important for classification/categorization - Hot Dog  / Not Hot Dog</a:t>
            </a:r>
          </a:p>
          <a:p>
            <a:r>
              <a:rPr lang="en-US" b="1" i="1" dirty="0"/>
              <a:t> - often </a:t>
            </a:r>
            <a:r>
              <a:rPr lang="en-US" b="1" i="1" dirty="0" err="1"/>
              <a:t>hiercherial</a:t>
            </a:r>
            <a:r>
              <a:rPr lang="en-US" b="1" i="1" dirty="0"/>
              <a:t> classification</a:t>
            </a:r>
          </a:p>
          <a:p>
            <a:endParaRPr lang="en-US" b="1" i="1" dirty="0"/>
          </a:p>
          <a:p>
            <a:r>
              <a:rPr lang="en-US" b="1" i="1" dirty="0" err="1"/>
              <a:t>Textons</a:t>
            </a:r>
            <a:r>
              <a:rPr lang="en-US" dirty="0"/>
              <a:t> refer to fundamental micro-structures in generic natural images and the basic elements in early (pre-attentive) visual perception.</a:t>
            </a:r>
          </a:p>
          <a:p>
            <a:endParaRPr lang="en-US" dirty="0"/>
          </a:p>
          <a:p>
            <a:r>
              <a:rPr lang="en-US" dirty="0"/>
              <a:t>A </a:t>
            </a:r>
            <a:r>
              <a:rPr lang="en-US" b="1" dirty="0"/>
              <a:t>formant</a:t>
            </a:r>
            <a:r>
              <a:rPr lang="en-US" dirty="0"/>
              <a:t> is a concentration of acoustic energy around a particular frequency in the </a:t>
            </a:r>
            <a:r>
              <a:rPr lang="en-US" b="1" dirty="0"/>
              <a:t>speech</a:t>
            </a:r>
            <a:r>
              <a:rPr lang="en-US" dirty="0"/>
              <a:t> wave</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21</a:t>
            </a:fld>
            <a:endParaRPr lang="en-US"/>
          </a:p>
        </p:txBody>
      </p:sp>
    </p:spTree>
    <p:extLst>
      <p:ext uri="{BB962C8B-B14F-4D97-AF65-F5344CB8AC3E}">
        <p14:creationId xmlns:p14="http://schemas.microsoft.com/office/powerpoint/2010/main" val="56226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a:t>
            </a:r>
            <a:r>
              <a:rPr lang="en-US" dirty="0"/>
              <a:t>Where is Waldo</a:t>
            </a:r>
          </a:p>
          <a:p>
            <a:endParaRPr lang="en-US" dirty="0"/>
          </a:p>
          <a:p>
            <a:endParaRPr lang="en-US" dirty="0"/>
          </a:p>
          <a:p>
            <a:r>
              <a:rPr lang="en-US" dirty="0"/>
              <a:t>Max</a:t>
            </a:r>
            <a:r>
              <a:rPr lang="en-US" baseline="0" dirty="0"/>
              <a:t> p</a:t>
            </a:r>
            <a:r>
              <a:rPr lang="en-US" dirty="0"/>
              <a:t>ooling</a:t>
            </a:r>
            <a:r>
              <a:rPr lang="en-US" baseline="0" dirty="0"/>
              <a:t>: finding keys </a:t>
            </a:r>
          </a:p>
          <a:p>
            <a:endParaRPr lang="en-US" dirty="0"/>
          </a:p>
          <a:p>
            <a:r>
              <a:rPr lang="en-US" dirty="0"/>
              <a:t>A convolutional neural network can have tens or hundreds of layers that each learn to detect different features of an image. Filters are applied to each training image at different resolutions, and the output of each convolved image is used as the input to the next layer. The filters can start as very simple features, such as brightness and edges, and increase in complexity to features that uniquely define the object as the layers progress.</a:t>
            </a:r>
          </a:p>
          <a:p>
            <a:endParaRPr lang="en-US" dirty="0"/>
          </a:p>
          <a:p>
            <a:r>
              <a:rPr lang="en-US" dirty="0"/>
              <a:t>https://www.mathworks.com/discovery/convolutional-neural-network.html</a:t>
            </a:r>
          </a:p>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22</a:t>
            </a:fld>
            <a:endParaRPr lang="en-US"/>
          </a:p>
        </p:txBody>
      </p:sp>
    </p:spTree>
    <p:extLst>
      <p:ext uri="{BB962C8B-B14F-4D97-AF65-F5344CB8AC3E}">
        <p14:creationId xmlns:p14="http://schemas.microsoft.com/office/powerpoint/2010/main" val="1169267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24</a:t>
            </a:fld>
            <a:endParaRPr lang="en-US"/>
          </a:p>
        </p:txBody>
      </p:sp>
    </p:spTree>
    <p:extLst>
      <p:ext uri="{BB962C8B-B14F-4D97-AF65-F5344CB8AC3E}">
        <p14:creationId xmlns:p14="http://schemas.microsoft.com/office/powerpoint/2010/main" val="308559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endParaRPr lang="en-US" dirty="0"/>
          </a:p>
          <a:p>
            <a:r>
              <a:rPr lang="en-US" dirty="0"/>
              <a:t>Color</a:t>
            </a:r>
            <a:r>
              <a:rPr lang="en-US" baseline="0" dirty="0"/>
              <a:t> Restoration </a:t>
            </a:r>
            <a:r>
              <a:rPr lang="en-US" baseline="0" dirty="0">
                <a:sym typeface="Wingdings"/>
              </a:rPr>
              <a:t> black and white photos (old fashion) to turn into color; </a:t>
            </a:r>
            <a:r>
              <a:rPr lang="en-US" dirty="0"/>
              <a:t>The Deep Learning network actually learned patterns that naturally occur in photos - the sky is usually blue, clouds are often white/gray and grass is typically green in order to restore these colors. But it did so itself from its past experience without human intervention.</a:t>
            </a:r>
          </a:p>
          <a:p>
            <a:endParaRPr lang="en-US" dirty="0"/>
          </a:p>
          <a:p>
            <a:endParaRPr lang="en-US" dirty="0"/>
          </a:p>
          <a:p>
            <a:r>
              <a:rPr lang="en-US" dirty="0"/>
              <a:t>Pixels: Well, it was unrealistic until Deep Learning. Early in 2017, </a:t>
            </a:r>
            <a:r>
              <a:rPr lang="en-US" dirty="0">
                <a:hlinkClick r:id="rId3"/>
              </a:rPr>
              <a:t>Google Brain</a:t>
            </a:r>
            <a:r>
              <a:rPr lang="en-US" dirty="0"/>
              <a:t> researchers trained a Deep Learning network to take very low resolution images of faces and predict what each face most likely looks like. They call the method </a:t>
            </a:r>
            <a:r>
              <a:rPr lang="en-US" dirty="0">
                <a:hlinkClick r:id="rId4"/>
              </a:rPr>
              <a:t>Pixel Recursive Super Resolution</a:t>
            </a:r>
            <a:r>
              <a:rPr lang="en-US" dirty="0"/>
              <a:t> which enhances resolution of photos significantly. In the image below you can see the original 8x8 photos, the ground truth (which was the real face originally in the photos) and in the middle the guess of the computer. Obviously it is not perfect, as it cannot be, but it is pretty unbelievable that the computer can guesstimate so well many of the features of the person in the photo.</a:t>
            </a:r>
          </a:p>
          <a:p>
            <a:endParaRPr lang="en-US" dirty="0"/>
          </a:p>
          <a:p>
            <a:endParaRPr lang="en-US" dirty="0"/>
          </a:p>
          <a:p>
            <a:r>
              <a:rPr lang="en-US" dirty="0"/>
              <a:t>http://</a:t>
            </a:r>
            <a:r>
              <a:rPr lang="en-US" dirty="0" err="1"/>
              <a:t>www.yaronhadad.com</a:t>
            </a:r>
            <a:r>
              <a:rPr lang="en-US" dirty="0"/>
              <a:t>/deep-learning-most-amazing-applications/</a:t>
            </a:r>
          </a:p>
          <a:p>
            <a:endParaRPr lang="en-US" dirty="0"/>
          </a:p>
          <a:p>
            <a:endParaRPr lang="en-US" dirty="0"/>
          </a:p>
          <a:p>
            <a:endParaRPr lang="en-US" dirty="0"/>
          </a:p>
          <a:p>
            <a:r>
              <a:rPr lang="en-US" dirty="0"/>
              <a:t>Other: Netflix:</a:t>
            </a:r>
            <a:br>
              <a:rPr lang="en-US" dirty="0"/>
            </a:br>
            <a:r>
              <a:rPr lang="en-US" dirty="0"/>
              <a:t>Visual</a:t>
            </a:r>
            <a:r>
              <a:rPr lang="en-US" baseline="0" dirty="0"/>
              <a:t> recognition: pick up on cues such as introductions; the “Skip intro button” based on repeated pattern in episodes</a:t>
            </a:r>
            <a:endParaRPr lang="en-US" dirty="0"/>
          </a:p>
          <a:p>
            <a:r>
              <a:rPr lang="en-US" dirty="0"/>
              <a:t>https://</a:t>
            </a:r>
            <a:r>
              <a:rPr lang="en-US" dirty="0" err="1"/>
              <a:t>www.marketwatch.com</a:t>
            </a:r>
            <a:r>
              <a:rPr lang="en-US" dirty="0"/>
              <a:t>/story/netflix-uses-frame-by-frame-machine-learning-to-decide-what-you-really-want-to-watch-2017-09-27</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Self driving</a:t>
            </a:r>
            <a:r>
              <a:rPr lang="en-US" baseline="0" dirty="0"/>
              <a:t> cars</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25</a:t>
            </a:fld>
            <a:endParaRPr lang="en-US"/>
          </a:p>
        </p:txBody>
      </p:sp>
    </p:spTree>
    <p:extLst>
      <p:ext uri="{BB962C8B-B14F-4D97-AF65-F5344CB8AC3E}">
        <p14:creationId xmlns:p14="http://schemas.microsoft.com/office/powerpoint/2010/main" val="264135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attempts</a:t>
            </a:r>
            <a:r>
              <a:rPr lang="en-US" baseline="0" dirty="0"/>
              <a:t> to mimic the layers of the brain</a:t>
            </a:r>
          </a:p>
          <a:p>
            <a:r>
              <a:rPr lang="en-US" baseline="0" dirty="0"/>
              <a:t>Brain: Inspiration not imitation. Scientists are not exactly sure how the brain draws conclusions but has a rough idea that layers of neurons</a:t>
            </a:r>
          </a:p>
          <a:p>
            <a:endParaRPr lang="en-US" baseline="0" dirty="0"/>
          </a:p>
          <a:p>
            <a:endParaRPr lang="en-US" baseline="0" dirty="0"/>
          </a:p>
          <a:p>
            <a:endParaRPr lang="en-US" baseline="0" dirty="0"/>
          </a:p>
          <a:p>
            <a:endParaRPr lang="en-US" baseline="0" dirty="0"/>
          </a:p>
          <a:p>
            <a:r>
              <a:rPr lang="en-US" baseline="0" dirty="0"/>
              <a:t>The same way that a brain cannot be chopped in half and understand we understand a persons thought process, you cant just chop a neural net in half and understand the weights</a:t>
            </a:r>
          </a:p>
          <a:p>
            <a:endParaRPr lang="en-US" dirty="0"/>
          </a:p>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4</a:t>
            </a:fld>
            <a:endParaRPr lang="en-US"/>
          </a:p>
        </p:txBody>
      </p:sp>
    </p:spTree>
    <p:extLst>
      <p:ext uri="{BB962C8B-B14F-4D97-AF65-F5344CB8AC3E}">
        <p14:creationId xmlns:p14="http://schemas.microsoft.com/office/powerpoint/2010/main" val="1468851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Subfield of machine learning concerned with</a:t>
            </a:r>
            <a:r>
              <a:rPr lang="en-US" baseline="0" dirty="0"/>
              <a:t> </a:t>
            </a:r>
            <a:r>
              <a:rPr lang="en-US" dirty="0"/>
              <a:t>algorithms inspired by the structure and function of the brain</a:t>
            </a:r>
          </a:p>
          <a:p>
            <a:pPr marL="228600" indent="-228600">
              <a:buAutoNum type="arabicPeriod"/>
            </a:pPr>
            <a:r>
              <a:rPr lang="en-US" dirty="0"/>
              <a:t>It teaches computers to learn by example,</a:t>
            </a:r>
            <a:r>
              <a:rPr lang="en-US" baseline="0" dirty="0"/>
              <a:t> or from the data</a:t>
            </a:r>
          </a:p>
          <a:p>
            <a:pPr marL="228600" indent="-228600">
              <a:buAutoNum type="arabicPeriod"/>
            </a:pPr>
            <a:r>
              <a:rPr lang="en-US" baseline="0" dirty="0"/>
              <a:t>We can think of deep learning as machine learning that teaches computers to do what comes naturally to humans, learn by example.</a:t>
            </a:r>
          </a:p>
        </p:txBody>
      </p:sp>
      <p:sp>
        <p:nvSpPr>
          <p:cNvPr id="4" name="Slide Number Placeholder 3"/>
          <p:cNvSpPr>
            <a:spLocks noGrp="1"/>
          </p:cNvSpPr>
          <p:nvPr>
            <p:ph type="sldNum" sz="quarter" idx="10"/>
          </p:nvPr>
        </p:nvSpPr>
        <p:spPr/>
        <p:txBody>
          <a:bodyPr/>
          <a:lstStyle/>
          <a:p>
            <a:fld id="{72F2642F-FDAD-4697-9B6F-4650C9BB887E}" type="slidenum">
              <a:rPr lang="en-US" smtClean="0"/>
              <a:pPr/>
              <a:t>5</a:t>
            </a:fld>
            <a:endParaRPr lang="en-US"/>
          </a:p>
        </p:txBody>
      </p:sp>
    </p:spTree>
    <p:extLst>
      <p:ext uri="{BB962C8B-B14F-4D97-AF65-F5344CB8AC3E}">
        <p14:creationId xmlns:p14="http://schemas.microsoft.com/office/powerpoint/2010/main" val="201319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X</a:t>
            </a:r>
            <a:r>
              <a:rPr lang="en-US" sz="1200" b="1" baseline="0" dirty="0">
                <a:solidFill>
                  <a:schemeClr val="bg1"/>
                </a:solidFill>
              </a:rPr>
              <a:t> - </a:t>
            </a:r>
            <a:r>
              <a:rPr lang="en-US" sz="1200" b="0" baseline="0" dirty="0">
                <a:solidFill>
                  <a:schemeClr val="bg1"/>
                </a:solidFill>
              </a:rPr>
              <a:t>inputs</a:t>
            </a:r>
            <a:endParaRPr lang="en-US" sz="1200" b="0" dirty="0">
              <a:solidFill>
                <a:schemeClr val="bg1"/>
              </a:solidFill>
            </a:endParaRPr>
          </a:p>
          <a:p>
            <a:r>
              <a:rPr lang="en-US" sz="1200" b="1" dirty="0" err="1">
                <a:solidFill>
                  <a:schemeClr val="bg1"/>
                </a:solidFill>
              </a:rPr>
              <a:t>w</a:t>
            </a:r>
            <a:r>
              <a:rPr lang="en-US" sz="1200" b="1" baseline="-25000" dirty="0" err="1">
                <a:solidFill>
                  <a:schemeClr val="bg1"/>
                </a:solidFill>
              </a:rPr>
              <a:t>i</a:t>
            </a:r>
            <a:r>
              <a:rPr lang="en-US" sz="1200" dirty="0">
                <a:solidFill>
                  <a:schemeClr val="bg1"/>
                </a:solidFill>
              </a:rPr>
              <a:t> - weights, w1,w2,…, real numbers expressing the importance of the respective inputs to the output</a:t>
            </a:r>
          </a:p>
          <a:p>
            <a:r>
              <a:rPr lang="en-US" sz="1200" b="1" dirty="0">
                <a:solidFill>
                  <a:schemeClr val="bg1"/>
                </a:solidFill>
              </a:rPr>
              <a:t>Net input function,</a:t>
            </a:r>
            <a:r>
              <a:rPr lang="en-US" sz="1200" b="1" baseline="0" dirty="0">
                <a:solidFill>
                  <a:schemeClr val="bg1"/>
                </a:solidFill>
              </a:rPr>
              <a:t> </a:t>
            </a:r>
            <a:r>
              <a:rPr lang="en-US" sz="1200" b="0" baseline="0" dirty="0">
                <a:solidFill>
                  <a:schemeClr val="bg1"/>
                </a:solidFill>
              </a:rPr>
              <a:t>sometimes called the bias</a:t>
            </a:r>
            <a:r>
              <a:rPr lang="en-US" sz="1200" dirty="0">
                <a:solidFill>
                  <a:schemeClr val="bg1"/>
                </a:solidFill>
              </a:rPr>
              <a:t> – bias, a measure of how easy it is to get the neuron to fire;</a:t>
            </a:r>
            <a:r>
              <a:rPr lang="en-US" sz="1200" baseline="0" dirty="0">
                <a:solidFill>
                  <a:schemeClr val="bg1"/>
                </a:solidFill>
              </a:rPr>
              <a:t> not all incoming information is equally useful; some is just noise;</a:t>
            </a:r>
          </a:p>
          <a:p>
            <a:r>
              <a:rPr lang="en-US" sz="1200" baseline="0" dirty="0">
                <a:solidFill>
                  <a:schemeClr val="bg1"/>
                </a:solidFill>
              </a:rPr>
              <a:t>	Bias </a:t>
            </a:r>
            <a:r>
              <a:rPr lang="mr-IN" sz="1200" baseline="0" dirty="0">
                <a:solidFill>
                  <a:schemeClr val="bg1"/>
                </a:solidFill>
              </a:rPr>
              <a:t>–</a:t>
            </a:r>
            <a:r>
              <a:rPr lang="en-US" sz="1200" baseline="0" dirty="0">
                <a:solidFill>
                  <a:schemeClr val="bg1"/>
                </a:solidFill>
              </a:rPr>
              <a:t> popcorn, rain, dog (initialized to be 0, tuned along with the weight with back propagation)</a:t>
            </a:r>
          </a:p>
          <a:p>
            <a:endParaRPr lang="en-US" sz="1200" baseline="0" dirty="0">
              <a:solidFill>
                <a:schemeClr val="bg1"/>
              </a:solidFill>
            </a:endParaRPr>
          </a:p>
          <a:p>
            <a:r>
              <a:rPr lang="en-US" sz="1200" baseline="0" dirty="0">
                <a:solidFill>
                  <a:schemeClr val="bg1"/>
                </a:solidFill>
              </a:rPr>
              <a:t> </a:t>
            </a:r>
            <a:r>
              <a:rPr lang="en-US" sz="1200" dirty="0">
                <a:solidFill>
                  <a:schemeClr val="bg1"/>
                </a:solidFill>
              </a:rPr>
              <a:t>Activation </a:t>
            </a:r>
            <a:r>
              <a:rPr lang="mr-IN" sz="1200" dirty="0">
                <a:solidFill>
                  <a:schemeClr val="bg1"/>
                </a:solidFill>
              </a:rPr>
              <a:t>–</a:t>
            </a:r>
            <a:r>
              <a:rPr lang="en-US" sz="1200" dirty="0">
                <a:solidFill>
                  <a:schemeClr val="bg1"/>
                </a:solidFill>
              </a:rPr>
              <a:t> output</a:t>
            </a:r>
            <a:r>
              <a:rPr lang="en-US" sz="1200" baseline="0" dirty="0">
                <a:solidFill>
                  <a:schemeClr val="bg1"/>
                </a:solidFill>
              </a:rPr>
              <a:t> between 0 and 1; without the activation function, a neural network is essentially a linear regression model; </a:t>
            </a:r>
          </a:p>
          <a:p>
            <a:r>
              <a:rPr lang="en-US" sz="1200" baseline="0" dirty="0">
                <a:solidFill>
                  <a:schemeClr val="bg1"/>
                </a:solidFill>
              </a:rPr>
              <a:t>	- how important a neuron is in the overall classification</a:t>
            </a:r>
          </a:p>
          <a:p>
            <a:endParaRPr lang="en-US" sz="1200" dirty="0">
              <a:solidFill>
                <a:schemeClr val="bg1"/>
              </a:solidFill>
            </a:endParaRPr>
          </a:p>
          <a:p>
            <a:r>
              <a:rPr lang="en-US" sz="1200" dirty="0">
                <a:solidFill>
                  <a:schemeClr val="bg1"/>
                </a:solidFill>
              </a:rPr>
              <a:t>Much like a human brain, one of these neurons fire</a:t>
            </a:r>
            <a:r>
              <a:rPr lang="en-US" sz="1200" baseline="0" dirty="0">
                <a:solidFill>
                  <a:schemeClr val="bg1"/>
                </a:solidFill>
              </a:rPr>
              <a:t> when it encounters a stimuli.</a:t>
            </a:r>
          </a:p>
        </p:txBody>
      </p:sp>
      <p:sp>
        <p:nvSpPr>
          <p:cNvPr id="4" name="Slide Number Placeholder 3"/>
          <p:cNvSpPr>
            <a:spLocks noGrp="1"/>
          </p:cNvSpPr>
          <p:nvPr>
            <p:ph type="sldNum" sz="quarter" idx="10"/>
          </p:nvPr>
        </p:nvSpPr>
        <p:spPr/>
        <p:txBody>
          <a:bodyPr/>
          <a:lstStyle/>
          <a:p>
            <a:fld id="{72F2642F-FDAD-4697-9B6F-4650C9BB887E}" type="slidenum">
              <a:rPr lang="en-US" smtClean="0"/>
              <a:pPr/>
              <a:t>6</a:t>
            </a:fld>
            <a:endParaRPr lang="en-US"/>
          </a:p>
        </p:txBody>
      </p:sp>
    </p:spTree>
    <p:extLst>
      <p:ext uri="{BB962C8B-B14F-4D97-AF65-F5344CB8AC3E}">
        <p14:creationId xmlns:p14="http://schemas.microsoft.com/office/powerpoint/2010/main" val="1148484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bg1"/>
                </a:solidFill>
              </a:rPr>
              <a:t>Each node in the hidden and output layer has its own classifier </a:t>
            </a:r>
          </a:p>
          <a:p>
            <a:pPr marL="171450" indent="-171450">
              <a:buFont typeface="Arial" panose="020B0604020202020204" pitchFamily="34" charset="0"/>
              <a:buChar char="•"/>
            </a:pPr>
            <a:r>
              <a:rPr lang="en-US" sz="1200" dirty="0">
                <a:solidFill>
                  <a:schemeClr val="bg1"/>
                </a:solidFill>
              </a:rPr>
              <a:t>Firing of a classifier, or activation, produces a score</a:t>
            </a:r>
          </a:p>
          <a:p>
            <a:pPr marL="171450" indent="-171450">
              <a:buFont typeface="Arial" panose="020B0604020202020204" pitchFamily="34" charset="0"/>
              <a:buChar char="•"/>
            </a:pPr>
            <a:r>
              <a:rPr lang="en-US" sz="1200" dirty="0">
                <a:solidFill>
                  <a:schemeClr val="bg1"/>
                </a:solidFill>
              </a:rPr>
              <a:t>Notice</a:t>
            </a:r>
            <a:r>
              <a:rPr lang="en-US" sz="1200" baseline="0" dirty="0">
                <a:solidFill>
                  <a:schemeClr val="bg1"/>
                </a:solidFill>
              </a:rPr>
              <a:t> that </a:t>
            </a:r>
            <a:r>
              <a:rPr lang="en-US" sz="1200" dirty="0">
                <a:solidFill>
                  <a:schemeClr val="bg1"/>
                </a:solidFill>
              </a:rPr>
              <a:t>Every</a:t>
            </a:r>
            <a:r>
              <a:rPr lang="en-US" sz="1200" baseline="0" dirty="0">
                <a:solidFill>
                  <a:schemeClr val="bg1"/>
                </a:solidFill>
              </a:rPr>
              <a:t> neuron of one layer is connected to each neuron in the adjacent layer</a:t>
            </a:r>
          </a:p>
          <a:p>
            <a:pPr marL="171450" indent="-171450">
              <a:buFont typeface="Arial" panose="020B0604020202020204" pitchFamily="34" charset="0"/>
              <a:buChar char="•"/>
            </a:pPr>
            <a:endParaRPr lang="en-US" sz="1200" dirty="0">
              <a:solidFill>
                <a:schemeClr val="bg1"/>
              </a:solidFill>
            </a:endParaRPr>
          </a:p>
          <a:p>
            <a:endParaRPr lang="en-US" sz="1200" b="1" dirty="0">
              <a:solidFill>
                <a:schemeClr val="bg1"/>
              </a:solidFill>
            </a:endParaRPr>
          </a:p>
          <a:p>
            <a:r>
              <a:rPr lang="en-US" sz="1200" b="1" dirty="0">
                <a:solidFill>
                  <a:schemeClr val="bg1"/>
                </a:solidFill>
              </a:rPr>
              <a:t>Input layer</a:t>
            </a:r>
            <a:r>
              <a:rPr lang="en-US" sz="1200" dirty="0">
                <a:solidFill>
                  <a:schemeClr val="bg1"/>
                </a:solidFill>
              </a:rPr>
              <a:t>:  something like a pixel of an image</a:t>
            </a:r>
            <a:r>
              <a:rPr lang="en-US" sz="1200" baseline="0" dirty="0">
                <a:solidFill>
                  <a:schemeClr val="bg1"/>
                </a:solidFill>
              </a:rPr>
              <a:t> or </a:t>
            </a:r>
            <a:r>
              <a:rPr lang="en-US" sz="1200" dirty="0">
                <a:solidFill>
                  <a:schemeClr val="bg1"/>
                </a:solidFill>
              </a:rPr>
              <a:t>vital statistics of a patient</a:t>
            </a:r>
          </a:p>
          <a:p>
            <a:r>
              <a:rPr lang="en-US" sz="1200" b="1" dirty="0">
                <a:solidFill>
                  <a:schemeClr val="bg1"/>
                </a:solidFill>
              </a:rPr>
              <a:t>Output layer</a:t>
            </a:r>
            <a:r>
              <a:rPr lang="en-US" sz="1200" dirty="0">
                <a:solidFill>
                  <a:schemeClr val="bg1"/>
                </a:solidFill>
              </a:rPr>
              <a:t>:  The predicted value.  e.g. the category of the image or if the patient is sick</a:t>
            </a:r>
          </a:p>
          <a:p>
            <a:endParaRPr lang="en-US" sz="1200" dirty="0">
              <a:solidFill>
                <a:schemeClr val="bg1"/>
              </a:solidFill>
            </a:endParaRPr>
          </a:p>
          <a:p>
            <a:r>
              <a:rPr lang="en-US" sz="1200" dirty="0">
                <a:solidFill>
                  <a:schemeClr val="bg1"/>
                </a:solidFill>
              </a:rPr>
              <a:t>Forward</a:t>
            </a:r>
            <a:r>
              <a:rPr lang="en-US" sz="1200" baseline="0" dirty="0">
                <a:solidFill>
                  <a:schemeClr val="bg1"/>
                </a:solidFill>
              </a:rPr>
              <a:t> propagation- sums the inputs, produces the activation </a:t>
            </a:r>
            <a:endParaRPr lang="en-US" sz="1200" dirty="0">
              <a:solidFill>
                <a:schemeClr val="bg1"/>
              </a:solidFill>
            </a:endParaRPr>
          </a:p>
          <a:p>
            <a:endParaRPr lang="en-US" sz="1200" dirty="0">
              <a:solidFill>
                <a:schemeClr val="bg1"/>
              </a:solidFill>
            </a:endParaRPr>
          </a:p>
          <a:p>
            <a:r>
              <a:rPr lang="en-US" b="1" dirty="0"/>
              <a:t>Backpropagation</a:t>
            </a:r>
            <a:r>
              <a:rPr lang="en-US" dirty="0"/>
              <a:t> is a method used in artificial </a:t>
            </a:r>
            <a:r>
              <a:rPr lang="en-US" b="1" dirty="0"/>
              <a:t>neural networks</a:t>
            </a:r>
            <a:r>
              <a:rPr lang="en-US" dirty="0"/>
              <a:t> to calculate a gradient that is needed in the calculation of the weights to be used in the </a:t>
            </a:r>
            <a:r>
              <a:rPr lang="en-US" b="1" dirty="0"/>
              <a:t>network</a:t>
            </a:r>
            <a:r>
              <a:rPr lang="en-US" dirty="0"/>
              <a:t>. </a:t>
            </a:r>
          </a:p>
          <a:p>
            <a:r>
              <a:rPr lang="en-US" dirty="0"/>
              <a:t>	It</a:t>
            </a:r>
            <a:r>
              <a:rPr lang="en-US" baseline="0" dirty="0"/>
              <a:t> is how the neural networks get trained</a:t>
            </a:r>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7</a:t>
            </a:fld>
            <a:endParaRPr lang="en-US"/>
          </a:p>
        </p:txBody>
      </p:sp>
    </p:spTree>
    <p:extLst>
      <p:ext uri="{BB962C8B-B14F-4D97-AF65-F5344CB8AC3E}">
        <p14:creationId xmlns:p14="http://schemas.microsoft.com/office/powerpoint/2010/main" val="1028983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DEEP LEARNING ON SOMETHING</a:t>
            </a:r>
            <a:r>
              <a:rPr lang="en-US" baseline="0" dirty="0"/>
              <a:t> HIERARCHIAL, it does not make sense.</a:t>
            </a:r>
          </a:p>
          <a:p>
            <a:r>
              <a:rPr lang="en-US" baseline="0" dirty="0"/>
              <a:t>It has to be something like a pixel in a picture or video analysis</a:t>
            </a:r>
          </a:p>
          <a:p>
            <a:endParaRPr lang="en-US" dirty="0"/>
          </a:p>
          <a:p>
            <a:endParaRPr lang="en-US" dirty="0"/>
          </a:p>
          <a:p>
            <a:r>
              <a:rPr lang="en-US" dirty="0"/>
              <a:t>No customer</a:t>
            </a:r>
            <a:r>
              <a:rPr lang="en-US" baseline="0" dirty="0"/>
              <a:t> churn, student drop out rate </a:t>
            </a:r>
            <a:r>
              <a:rPr lang="mr-IN" baseline="0" dirty="0"/>
              <a:t>–</a:t>
            </a:r>
            <a:r>
              <a:rPr lang="en-US" baseline="0" dirty="0"/>
              <a:t> shallow nets</a:t>
            </a:r>
            <a:endParaRPr lang="en-US" dirty="0"/>
          </a:p>
          <a:p>
            <a:endParaRPr lang="en-US" dirty="0"/>
          </a:p>
          <a:p>
            <a:r>
              <a:rPr lang="en-US" dirty="0"/>
              <a:t>Deep refers to the number of hidden layers in the neural network;</a:t>
            </a:r>
            <a:r>
              <a:rPr lang="en-US" baseline="0" dirty="0"/>
              <a:t> tradition neural nets may have 2-3 hidden layers while deep networks can have as many as 150</a:t>
            </a:r>
          </a:p>
          <a:p>
            <a:endParaRPr lang="en-US" dirty="0"/>
          </a:p>
          <a:p>
            <a:r>
              <a:rPr lang="en-US" dirty="0"/>
              <a:t>One of the most popular types of deep neural nets is the convolutional network (CNN,</a:t>
            </a:r>
            <a:r>
              <a:rPr lang="en-US" baseline="0" dirty="0"/>
              <a:t> </a:t>
            </a:r>
            <a:r>
              <a:rPr lang="en-US" baseline="0" dirty="0" err="1"/>
              <a:t>ConvNet</a:t>
            </a:r>
            <a:r>
              <a:rPr lang="en-US" baseline="0" dirty="0"/>
              <a:t>); feature extractions directly from the images by learning to detach features of an image using layers. For example edge detection, and then more complex shapes</a:t>
            </a:r>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8</a:t>
            </a:fld>
            <a:endParaRPr lang="en-US"/>
          </a:p>
        </p:txBody>
      </p:sp>
    </p:spTree>
    <p:extLst>
      <p:ext uri="{BB962C8B-B14F-4D97-AF65-F5344CB8AC3E}">
        <p14:creationId xmlns:p14="http://schemas.microsoft.com/office/powerpoint/2010/main" val="1751530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a:t>
            </a:r>
          </a:p>
          <a:p>
            <a:pPr marL="171450" indent="-171450">
              <a:buFont typeface="Arial" panose="020B0604020202020204" pitchFamily="34" charset="0"/>
              <a:buChar char="•"/>
            </a:pPr>
            <a:r>
              <a:rPr lang="en-US" dirty="0"/>
              <a:t>Facebook</a:t>
            </a:r>
            <a:r>
              <a:rPr lang="en-US" baseline="0" dirty="0"/>
              <a: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DL Requires large amounts of labeled data</a:t>
            </a:r>
          </a:p>
          <a:p>
            <a:pPr marL="171450" indent="-171450">
              <a:buFont typeface="Arial" panose="020B0604020202020204" pitchFamily="34" charset="0"/>
              <a:buChar char="•"/>
            </a:pPr>
            <a:r>
              <a:rPr lang="en-US" baseline="0" dirty="0"/>
              <a:t>Deep learning requires </a:t>
            </a:r>
            <a:r>
              <a:rPr lang="en-US" baseline="0" dirty="0" err="1"/>
              <a:t>substancial</a:t>
            </a:r>
            <a:r>
              <a:rPr lang="en-US" baseline="0" dirty="0"/>
              <a:t> computer power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So around the 80’s deep learning was a hot topic; researches has a lot of success with shallow networks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a:t>
            </a:r>
            <a:r>
              <a:rPr lang="en-US" baseline="0" dirty="0"/>
              <a:t> 2006 a break through made DL possible: algorithms, more data, faster GPU’s and multi-core CPU’s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you only need to analyze simple patterns, a basic classification tool like an SVM or Logistic Regression is typically good enough. </a:t>
            </a:r>
          </a:p>
          <a:p>
            <a:pPr marL="171450" indent="-171450">
              <a:buFont typeface="Arial" panose="020B0604020202020204" pitchFamily="34" charset="0"/>
              <a:buChar char="•"/>
            </a:pPr>
            <a:r>
              <a:rPr lang="en-US" dirty="0"/>
              <a:t>But when your data has 10s of different inputs or more, neural nets start to win out over the other methods.</a:t>
            </a:r>
          </a:p>
          <a:p>
            <a:pPr marL="171450" indent="-171450">
              <a:buFont typeface="Arial" panose="020B0604020202020204" pitchFamily="34" charset="0"/>
              <a:buChar char="•"/>
            </a:pPr>
            <a:r>
              <a:rPr lang="en-US" dirty="0"/>
              <a:t>As the patterns get even more complex, shallow neural networks can become unusable. The reason is that the number of nodes required in each layer grows exponentially with the number of possible patterns in the data. </a:t>
            </a:r>
          </a:p>
          <a:p>
            <a:pPr marL="171450" indent="-171450">
              <a:buFont typeface="Arial" panose="020B0604020202020204" pitchFamily="34" charset="0"/>
              <a:buChar char="•"/>
            </a:pPr>
            <a:r>
              <a:rPr lang="en-US" dirty="0"/>
              <a:t>Eventually training becomes way too expensive and the accuracy starts to suffer. So for an intricate pattern – like an image of a human face, for example – basic classification engines and shallow neural nets simply aren’t good enough – the only practical choice is a deep net.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Why now?</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One of the fascinating things about neural networks is how long they have taken to be an over night success. The history goes back all the way to the 1950s. Deep learning has really only taken off in the last five years. The reason is the increased availability of label data along with the greatly increased computational throughput of modern processors.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For a long time, we didn't have the huge labelled data sets that we needed to make deep learning work. Those data sets only became widely available with the rise of the Internet, which made collecting and labeling huge datasets feasible. But even when we had big datasets, we often didn't have enough computational power to make use of them and it is only been in the last five years that processors have gotten big enough and fast enough to train large scale neural networks.</a:t>
            </a:r>
          </a:p>
          <a:p>
            <a:endParaRPr lang="en-US" dirty="0"/>
          </a:p>
          <a:p>
            <a:r>
              <a:rPr lang="en-US" dirty="0"/>
              <a:t>Shallow neural network – just 1 hidden layer</a:t>
            </a:r>
          </a:p>
          <a:p>
            <a:r>
              <a:rPr lang="en-US" dirty="0"/>
              <a:t>Deep nets – able to build up a complex hierarchy of concepts</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10</a:t>
            </a:fld>
            <a:endParaRPr lang="en-US"/>
          </a:p>
        </p:txBody>
      </p:sp>
    </p:spTree>
    <p:extLst>
      <p:ext uri="{BB962C8B-B14F-4D97-AF65-F5344CB8AC3E}">
        <p14:creationId xmlns:p14="http://schemas.microsoft.com/office/powerpoint/2010/main" val="3343338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a:t>
            </a:r>
            <a:r>
              <a:rPr lang="en-US" baseline="0" dirty="0"/>
              <a:t> between these shallow nets and deep learning</a:t>
            </a:r>
          </a:p>
          <a:p>
            <a:r>
              <a:rPr lang="en-US" baseline="0" dirty="0"/>
              <a:t>Well imagine I ask you to make me a </a:t>
            </a:r>
            <a:r>
              <a:rPr lang="en-US" baseline="0" dirty="0" err="1"/>
              <a:t>lego</a:t>
            </a:r>
            <a:r>
              <a:rPr lang="en-US" baseline="0" dirty="0"/>
              <a:t> shark</a:t>
            </a:r>
            <a:r>
              <a:rPr lang="mr-IN" baseline="0" dirty="0"/>
              <a:t>…</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AC3760C-3E37-1E4E-8095-5DE89AEF0FC0}" type="slidenum">
              <a:rPr lang="en-US" smtClean="0"/>
              <a:t>11</a:t>
            </a:fld>
            <a:endParaRPr lang="en-US" dirty="0"/>
          </a:p>
        </p:txBody>
      </p:sp>
    </p:spTree>
    <p:extLst>
      <p:ext uri="{BB962C8B-B14F-4D97-AF65-F5344CB8AC3E}">
        <p14:creationId xmlns:p14="http://schemas.microsoft.com/office/powerpoint/2010/main" val="2685244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is</a:t>
            </a:r>
            <a:r>
              <a:rPr lang="en-US" baseline="0" dirty="0"/>
              <a:t> a sub field of machine learning</a:t>
            </a:r>
          </a:p>
          <a:p>
            <a:r>
              <a:rPr lang="en-US" baseline="0" dirty="0"/>
              <a:t>More hidden layers, feature hierarchy to learn</a:t>
            </a:r>
          </a:p>
          <a:p>
            <a:r>
              <a:rPr lang="en-US" baseline="0" dirty="0"/>
              <a:t>We now see the fills, the gums and teeth of the sharks mouth</a:t>
            </a:r>
          </a:p>
          <a:p>
            <a:r>
              <a:rPr lang="en-US" baseline="0" dirty="0"/>
              <a:t>It looks like a much realistic shark. Not to say we couldn’t tell what the last </a:t>
            </a:r>
            <a:r>
              <a:rPr lang="en-US" baseline="0" dirty="0" err="1"/>
              <a:t>lego</a:t>
            </a:r>
            <a:r>
              <a:rPr lang="en-US" baseline="0" dirty="0"/>
              <a:t> design </a:t>
            </a:r>
            <a:r>
              <a:rPr lang="en-US" baseline="0" dirty="0" err="1"/>
              <a:t>was..this</a:t>
            </a:r>
            <a:r>
              <a:rPr lang="en-US" baseline="0" dirty="0"/>
              <a:t> is just obviously more detailed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2F2642F-FDAD-4697-9B6F-4650C9BB887E}" type="slidenum">
              <a:rPr lang="en-US" smtClean="0"/>
              <a:pPr/>
              <a:t>12</a:t>
            </a:fld>
            <a:endParaRPr lang="en-US"/>
          </a:p>
        </p:txBody>
      </p:sp>
    </p:spTree>
    <p:extLst>
      <p:ext uri="{BB962C8B-B14F-4D97-AF65-F5344CB8AC3E}">
        <p14:creationId xmlns:p14="http://schemas.microsoft.com/office/powerpoint/2010/main" val="998470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4/30/18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22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4/30/18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23452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657600" y="26515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12799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505200" y="19657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810000" y="33373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3276600" y="708422"/>
            <a:ext cx="5486400" cy="342900"/>
          </a:xfrm>
        </p:spPr>
        <p:txBody>
          <a:bodyPr>
            <a:normAutofit/>
          </a:bodyPr>
          <a:lstStyle>
            <a:lvl1pPr algn="l">
              <a:buFontTx/>
              <a:buNone/>
              <a:defRPr sz="2400" b="1">
                <a:ln>
                  <a:solidFill>
                    <a:schemeClr val="bg2">
                      <a:lumMod val="25000"/>
                    </a:schemeClr>
                  </a:solidFill>
                </a:ln>
                <a:solidFill>
                  <a:schemeClr val="bg2">
                    <a:lumMod val="20000"/>
                    <a:lumOff val="80000"/>
                  </a:schemeClr>
                </a:solidFill>
              </a:defRPr>
            </a:lvl1pPr>
          </a:lstStyle>
          <a:p>
            <a:pPr lvl="0"/>
            <a:r>
              <a:rPr lang="en-US" dirty="0"/>
              <a:t>Click to edit Master text styles</a:t>
            </a:r>
          </a:p>
        </p:txBody>
      </p:sp>
      <p:sp>
        <p:nvSpPr>
          <p:cNvPr id="11" name="Title 1"/>
          <p:cNvSpPr>
            <a:spLocks noGrp="1"/>
          </p:cNvSpPr>
          <p:nvPr>
            <p:ph type="title"/>
          </p:nvPr>
        </p:nvSpPr>
        <p:spPr>
          <a:xfrm>
            <a:off x="2362200" y="114300"/>
            <a:ext cx="6477000" cy="708422"/>
          </a:xfrm>
        </p:spPr>
        <p:txBody>
          <a:bodyPr/>
          <a:lstStyle>
            <a:lvl1pPr algn="l">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3890406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4985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41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3890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51059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0693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4969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01276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53863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brain_neurons_title.mo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5143500"/>
          </a:xfrm>
          <a:prstGeom prst="rect">
            <a:avLst/>
          </a:prstGeom>
        </p:spPr>
      </p:pic>
      <p:sp>
        <p:nvSpPr>
          <p:cNvPr id="10" name="Rectangle 9"/>
          <p:cNvSpPr/>
          <p:nvPr userDrawn="1"/>
        </p:nvSpPr>
        <p:spPr>
          <a:xfrm>
            <a:off x="152400" y="11430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4/30/18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5814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70965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999" cy="5143500"/>
          </a:xfrm>
          <a:prstGeom prst="rect">
            <a:avLst/>
          </a:prstGeom>
        </p:spPr>
      </p:pic>
      <p:sp>
        <p:nvSpPr>
          <p:cNvPr id="4" name="Date Placeholder 3"/>
          <p:cNvSpPr>
            <a:spLocks noGrp="1"/>
          </p:cNvSpPr>
          <p:nvPr>
            <p:ph type="dt" sz="half" idx="10"/>
          </p:nvPr>
        </p:nvSpPr>
        <p:spPr>
          <a:xfrm>
            <a:off x="457200" y="4869657"/>
            <a:ext cx="2133600" cy="273844"/>
          </a:xfrm>
        </p:spPr>
        <p:txBody>
          <a:bodyPr/>
          <a:lstStyle/>
          <a:p>
            <a:fld id="{2009620A-868C-4F51-95DA-72EFCEFE53EC}" type="datetime1">
              <a:rPr lang="en-US" smtClean="0"/>
              <a:pPr/>
              <a:t>4/30/18</a:t>
            </a:fld>
            <a:endParaRPr lang="en-US"/>
          </a:p>
        </p:txBody>
      </p:sp>
      <p:sp>
        <p:nvSpPr>
          <p:cNvPr id="5" name="Footer Placeholder 4"/>
          <p:cNvSpPr>
            <a:spLocks noGrp="1"/>
          </p:cNvSpPr>
          <p:nvPr>
            <p:ph type="ftr" sz="quarter" idx="11"/>
          </p:nvPr>
        </p:nvSpPr>
        <p:spPr>
          <a:xfrm>
            <a:off x="3124200" y="4869657"/>
            <a:ext cx="2895600" cy="273844"/>
          </a:xfrm>
        </p:spPr>
        <p:txBody>
          <a:bodyPr/>
          <a:lstStyle/>
          <a:p>
            <a:endParaRPr lang="en-US"/>
          </a:p>
        </p:txBody>
      </p:sp>
      <p:sp>
        <p:nvSpPr>
          <p:cNvPr id="6" name="Slide Number Placeholder 5"/>
          <p:cNvSpPr>
            <a:spLocks noGrp="1"/>
          </p:cNvSpPr>
          <p:nvPr>
            <p:ph type="sldNum" sz="quarter" idx="12"/>
          </p:nvPr>
        </p:nvSpPr>
        <p:spPr>
          <a:xfrm>
            <a:off x="6553200" y="4869657"/>
            <a:ext cx="2133600" cy="273844"/>
          </a:xfrm>
        </p:spPr>
        <p:txBody>
          <a:bodyPr/>
          <a:lstStyle/>
          <a:p>
            <a:fld id="{944DE186-3112-4AB8-AF78-FDBC8ACE92CB}" type="slidenum">
              <a:rPr lang="en-US" smtClean="0"/>
              <a:pPr/>
              <a:t>‹#›</a:t>
            </a:fld>
            <a:endParaRPr lang="en-US"/>
          </a:p>
        </p:txBody>
      </p:sp>
      <p:sp>
        <p:nvSpPr>
          <p:cNvPr id="2" name="Title 1"/>
          <p:cNvSpPr>
            <a:spLocks noGrp="1"/>
          </p:cNvSpPr>
          <p:nvPr>
            <p:ph type="ctrTitle" hasCustomPrompt="1"/>
          </p:nvPr>
        </p:nvSpPr>
        <p:spPr>
          <a:xfrm>
            <a:off x="228600" y="3314700"/>
            <a:ext cx="7772400" cy="1102519"/>
          </a:xfrm>
        </p:spPr>
        <p:txBody>
          <a:bodyPr anchor="b"/>
          <a:lstStyle>
            <a:lvl1pPr algn="l">
              <a:defRPr sz="3600" baseline="0">
                <a:ln>
                  <a:solidFill>
                    <a:schemeClr val="bg2">
                      <a:lumMod val="75000"/>
                    </a:schemeClr>
                  </a:solidFill>
                </a:ln>
                <a:solidFill>
                  <a:schemeClr val="bg1">
                    <a:lumMod val="95000"/>
                  </a:schemeClr>
                </a:solidFill>
                <a:effectLst>
                  <a:reflection blurRad="6350" stA="14000" endPos="45500" dir="5400000" sy="-100000" algn="bl" rotWithShape="0"/>
                </a:effectLst>
              </a:defRPr>
            </a:lvl1pPr>
          </a:lstStyle>
          <a:p>
            <a:r>
              <a:rPr lang="en-US" dirty="0"/>
              <a:t>Title</a:t>
            </a:r>
          </a:p>
        </p:txBody>
      </p:sp>
      <p:sp>
        <p:nvSpPr>
          <p:cNvPr id="3" name="Subtitle 2"/>
          <p:cNvSpPr>
            <a:spLocks noGrp="1"/>
          </p:cNvSpPr>
          <p:nvPr>
            <p:ph type="subTitle" idx="1"/>
          </p:nvPr>
        </p:nvSpPr>
        <p:spPr>
          <a:xfrm>
            <a:off x="228600" y="4400550"/>
            <a:ext cx="6400800" cy="571500"/>
          </a:xfrm>
          <a:ln>
            <a:noFill/>
          </a:ln>
        </p:spPr>
        <p:txBody>
          <a:bodyPr>
            <a:normAutofit/>
          </a:bodyPr>
          <a:lstStyle>
            <a:lvl1pPr marL="0" indent="0" algn="l">
              <a:buNone/>
              <a:defRPr sz="2400">
                <a:ln w="3175">
                  <a:noFill/>
                </a:ln>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2" name="Straight Connector 11"/>
          <p:cNvCxnSpPr/>
          <p:nvPr userDrawn="1"/>
        </p:nvCxnSpPr>
        <p:spPr>
          <a:xfrm>
            <a:off x="-1447800" y="-28575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0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895600" y="148828"/>
            <a:ext cx="5791200" cy="708422"/>
          </a:xfrm>
        </p:spPr>
        <p:txBody>
          <a:bodyPr/>
          <a:lstStyle>
            <a:lvl1pPr>
              <a:defRPr>
                <a:ln w="12700">
                  <a:solidFill>
                    <a:schemeClr val="bg2">
                      <a:lumMod val="50000"/>
                    </a:schemeClr>
                  </a:solidFill>
                </a:ln>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a:xfrm>
            <a:off x="2895600" y="857250"/>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4/30/18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4105039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4/30/18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1292175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4/30/18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1825709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4/30/18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4/30/18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9230261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4/30/18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15272199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4/30/18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011713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4/30/18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40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114300"/>
            <a:ext cx="5791200" cy="708422"/>
          </a:xfrm>
        </p:spPr>
        <p:txBody>
          <a:bodyPr/>
          <a:lstStyle>
            <a:lvl1pPr>
              <a:defRPr>
                <a:ln w="12700">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a:xfrm>
            <a:off x="2667000" y="822722"/>
            <a:ext cx="8534400" cy="3292078"/>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BF35AE-44A1-4ED6-AEA8-5ABBF21A025C}" type="datetime1">
              <a:rPr lang="en-US" smtClean="0"/>
              <a:pPr/>
              <a:t>4/30/18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402919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1800" y="3371850"/>
            <a:ext cx="5486400" cy="425054"/>
          </a:xfrm>
        </p:spPr>
        <p:txBody>
          <a:bodyPr anchor="b"/>
          <a:lstStyle>
            <a:lvl1pPr algn="l">
              <a:defRPr sz="2000" b="1">
                <a:ln w="3175">
                  <a:solidFill>
                    <a:schemeClr val="bg2">
                      <a:lumMod val="25000"/>
                    </a:schemeClr>
                  </a:solidFill>
                </a:ln>
                <a:solidFill>
                  <a:schemeClr val="bg2">
                    <a:lumMod val="60000"/>
                    <a:lumOff val="40000"/>
                  </a:schemeClr>
                </a:solidFill>
              </a:defRPr>
            </a:lvl1pPr>
          </a:lstStyle>
          <a:p>
            <a:r>
              <a:rPr lang="en-US"/>
              <a:t>Click to edit Master title style</a:t>
            </a:r>
          </a:p>
        </p:txBody>
      </p:sp>
      <p:sp>
        <p:nvSpPr>
          <p:cNvPr id="3" name="Picture Placeholder 2"/>
          <p:cNvSpPr>
            <a:spLocks noGrp="1"/>
          </p:cNvSpPr>
          <p:nvPr>
            <p:ph type="pic" idx="1"/>
          </p:nvPr>
        </p:nvSpPr>
        <p:spPr>
          <a:xfrm>
            <a:off x="3048000" y="40005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971800" y="3796903"/>
            <a:ext cx="5486400" cy="603647"/>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FD0C21-56B7-41F5-87F4-09CB38B82F8A}" type="datetime1">
              <a:rPr lang="en-US" smtClean="0"/>
              <a:pPr/>
              <a:t>4/30/18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36003059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657600" y="26515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2" name="Text Placeholder 8"/>
          <p:cNvSpPr>
            <a:spLocks noGrp="1"/>
          </p:cNvSpPr>
          <p:nvPr>
            <p:ph type="body" sz="quarter" idx="16"/>
          </p:nvPr>
        </p:nvSpPr>
        <p:spPr>
          <a:xfrm>
            <a:off x="3352800" y="12799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4" name="Text Placeholder 8"/>
          <p:cNvSpPr>
            <a:spLocks noGrp="1"/>
          </p:cNvSpPr>
          <p:nvPr>
            <p:ph type="body" sz="quarter" idx="17"/>
          </p:nvPr>
        </p:nvSpPr>
        <p:spPr>
          <a:xfrm>
            <a:off x="3505200" y="19657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5" name="Text Placeholder 8"/>
          <p:cNvSpPr>
            <a:spLocks noGrp="1"/>
          </p:cNvSpPr>
          <p:nvPr>
            <p:ph type="body" sz="quarter" idx="18"/>
          </p:nvPr>
        </p:nvSpPr>
        <p:spPr>
          <a:xfrm>
            <a:off x="3810000" y="3337322"/>
            <a:ext cx="5486400" cy="628650"/>
          </a:xfrm>
        </p:spPr>
        <p:txBody>
          <a:bodyPr>
            <a:normAutofit/>
          </a:bodyPr>
          <a:lstStyle>
            <a:lvl1pPr marL="57150" indent="0">
              <a:buFontTx/>
              <a:buNone/>
              <a:defRPr sz="1800" baseline="0">
                <a:solidFill>
                  <a:schemeClr val="bg1">
                    <a:lumMod val="95000"/>
                  </a:schemeClr>
                </a:solidFill>
              </a:defRPr>
            </a:lvl1pPr>
          </a:lstStyle>
          <a:p>
            <a:pPr lvl="0"/>
            <a:r>
              <a:rPr lang="en-US" dirty="0"/>
              <a:t>Click to edit Master text styles</a:t>
            </a:r>
          </a:p>
        </p:txBody>
      </p:sp>
      <p:sp>
        <p:nvSpPr>
          <p:cNvPr id="13" name="Text Placeholder 10"/>
          <p:cNvSpPr>
            <a:spLocks noGrp="1"/>
          </p:cNvSpPr>
          <p:nvPr>
            <p:ph type="body" sz="quarter" idx="13"/>
          </p:nvPr>
        </p:nvSpPr>
        <p:spPr>
          <a:xfrm>
            <a:off x="3276600" y="708422"/>
            <a:ext cx="5486400" cy="342900"/>
          </a:xfrm>
        </p:spPr>
        <p:txBody>
          <a:bodyPr>
            <a:normAutofit/>
          </a:bodyPr>
          <a:lstStyle>
            <a:lvl1pPr algn="l">
              <a:buFontTx/>
              <a:buNone/>
              <a:defRPr sz="2400" b="1">
                <a:ln>
                  <a:solidFill>
                    <a:schemeClr val="bg2">
                      <a:lumMod val="25000"/>
                    </a:schemeClr>
                  </a:solidFill>
                </a:ln>
                <a:solidFill>
                  <a:schemeClr val="bg2">
                    <a:lumMod val="20000"/>
                    <a:lumOff val="80000"/>
                  </a:schemeClr>
                </a:solidFill>
              </a:defRPr>
            </a:lvl1pPr>
          </a:lstStyle>
          <a:p>
            <a:pPr lvl="0"/>
            <a:r>
              <a:rPr lang="en-US" dirty="0"/>
              <a:t>Click to edit Master text styles</a:t>
            </a:r>
          </a:p>
        </p:txBody>
      </p:sp>
      <p:sp>
        <p:nvSpPr>
          <p:cNvPr id="11" name="Title 1"/>
          <p:cNvSpPr>
            <a:spLocks noGrp="1"/>
          </p:cNvSpPr>
          <p:nvPr>
            <p:ph type="title"/>
          </p:nvPr>
        </p:nvSpPr>
        <p:spPr>
          <a:xfrm>
            <a:off x="2362200" y="114300"/>
            <a:ext cx="6477000" cy="708422"/>
          </a:xfrm>
        </p:spPr>
        <p:txBody>
          <a:bodyPr/>
          <a:lstStyle>
            <a:lvl1pPr algn="l">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2979619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3352800" y="57150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0" name="Content Placeholder 3"/>
          <p:cNvSpPr>
            <a:spLocks noGrp="1"/>
          </p:cNvSpPr>
          <p:nvPr>
            <p:ph sz="half" idx="2"/>
          </p:nvPr>
        </p:nvSpPr>
        <p:spPr>
          <a:xfrm>
            <a:off x="3352800" y="2000250"/>
            <a:ext cx="4648200" cy="1257300"/>
          </a:xfrm>
        </p:spPr>
        <p:txBody>
          <a:bodyPr lIns="274320" tIns="0" rIns="182880" anchor="ctr">
            <a:normAutofit/>
          </a:bodyPr>
          <a:lstStyle>
            <a:lvl1pPr>
              <a:lnSpc>
                <a:spcPts val="2000"/>
              </a:lnSpc>
              <a:defRPr sz="18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Content Placeholder 3"/>
          <p:cNvSpPr>
            <a:spLocks noGrp="1"/>
          </p:cNvSpPr>
          <p:nvPr>
            <p:ph sz="half" idx="14"/>
          </p:nvPr>
        </p:nvSpPr>
        <p:spPr>
          <a:xfrm>
            <a:off x="3352800" y="3314700"/>
            <a:ext cx="4648200" cy="1200150"/>
          </a:xfrm>
        </p:spPr>
        <p:txBody>
          <a:bodyPr lIns="274320" tIns="0" rIns="182880" anchor="ctr">
            <a:normAutofit/>
          </a:bodyPr>
          <a:lstStyle>
            <a:lvl1pPr marL="0" marR="0" indent="0" algn="l" defTabSz="914400" rtl="0" eaLnBrk="1" fontAlgn="auto" latinLnBrk="0" hangingPunct="1">
              <a:lnSpc>
                <a:spcPts val="2000"/>
              </a:lnSpc>
              <a:spcBef>
                <a:spcPct val="20000"/>
              </a:spcBef>
              <a:spcAft>
                <a:spcPts val="0"/>
              </a:spcAft>
              <a:buClrTx/>
              <a:buSzTx/>
              <a:buFontTx/>
              <a:buNone/>
              <a:tabLst/>
              <a:defRPr lang="en-US" sz="1800" kern="1200" dirty="0" smtClean="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000"/>
              </a:lnSpc>
              <a:spcBef>
                <a:spcPct val="20000"/>
              </a:spcBef>
              <a:spcAft>
                <a:spcPts val="0"/>
              </a:spcAft>
              <a:buClrTx/>
              <a:buSzTx/>
              <a:buFontTx/>
              <a:buNone/>
              <a:tabLst/>
              <a:defRPr/>
            </a:pPr>
            <a:r>
              <a:rPr lang="en-US" dirty="0"/>
              <a:t>Click to edit Master text styles</a:t>
            </a:r>
          </a:p>
        </p:txBody>
      </p:sp>
      <p:sp>
        <p:nvSpPr>
          <p:cNvPr id="15" name="Content Placeholder 2"/>
          <p:cNvSpPr>
            <a:spLocks noGrp="1"/>
          </p:cNvSpPr>
          <p:nvPr>
            <p:ph sz="half" idx="15"/>
          </p:nvPr>
        </p:nvSpPr>
        <p:spPr>
          <a:xfrm>
            <a:off x="2819400" y="571500"/>
            <a:ext cx="1981200" cy="1257301"/>
          </a:xfrm>
        </p:spPr>
        <p:txBody>
          <a:bodyPr>
            <a:no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6" name="Content Placeholder 3"/>
          <p:cNvSpPr>
            <a:spLocks noGrp="1"/>
          </p:cNvSpPr>
          <p:nvPr>
            <p:ph sz="half" idx="16"/>
          </p:nvPr>
        </p:nvSpPr>
        <p:spPr>
          <a:xfrm>
            <a:off x="2819400" y="1885950"/>
            <a:ext cx="1981200" cy="1257301"/>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4" name="Content Placeholder 3"/>
          <p:cNvSpPr>
            <a:spLocks noGrp="1"/>
          </p:cNvSpPr>
          <p:nvPr>
            <p:ph sz="half" idx="17"/>
          </p:nvPr>
        </p:nvSpPr>
        <p:spPr>
          <a:xfrm>
            <a:off x="2819400" y="3200400"/>
            <a:ext cx="1981200" cy="1200150"/>
          </a:xfrm>
        </p:spPr>
        <p:txBody>
          <a:bodyPr>
            <a:normAutofit/>
          </a:bodyPr>
          <a:lstStyle>
            <a:lvl1pPr algn="r">
              <a:defRPr sz="2000">
                <a:solidFill>
                  <a:schemeClr val="accent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2" name="Title 1"/>
          <p:cNvSpPr>
            <a:spLocks noGrp="1"/>
          </p:cNvSpPr>
          <p:nvPr>
            <p:ph type="title"/>
          </p:nvPr>
        </p:nvSpPr>
        <p:spPr>
          <a:xfrm>
            <a:off x="1828800" y="-11430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3631279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lumMod val="95000"/>
                  </a:schemeClr>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1">
                    <a:lumMod val="95000"/>
                  </a:schemeClr>
                </a:solidFill>
              </a:defRPr>
            </a:lvl1pPr>
          </a:lstStyle>
          <a:p>
            <a:fld id="{81582BD6-FC20-4557-852B-8433F8572D30}" type="slidenum">
              <a:rPr lang="en-US" smtClean="0"/>
              <a:pPr/>
              <a:t>‹#›</a:t>
            </a:fld>
            <a:endParaRPr lang="en-US" dirty="0"/>
          </a:p>
        </p:txBody>
      </p:sp>
      <p:sp>
        <p:nvSpPr>
          <p:cNvPr id="6" name="Content Placeholder 3"/>
          <p:cNvSpPr>
            <a:spLocks noGrp="1"/>
          </p:cNvSpPr>
          <p:nvPr>
            <p:ph sz="half" idx="2"/>
          </p:nvPr>
        </p:nvSpPr>
        <p:spPr>
          <a:xfrm>
            <a:off x="914400" y="1310878"/>
            <a:ext cx="5105400" cy="1775222"/>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9" name="Content Placeholder 2"/>
          <p:cNvSpPr>
            <a:spLocks noGrp="1"/>
          </p:cNvSpPr>
          <p:nvPr>
            <p:ph sz="half" idx="14"/>
          </p:nvPr>
        </p:nvSpPr>
        <p:spPr>
          <a:xfrm>
            <a:off x="5638800" y="1085851"/>
            <a:ext cx="3124200" cy="1764506"/>
          </a:xfrm>
        </p:spPr>
        <p:txBody>
          <a:bodyPr>
            <a:normAutofit/>
          </a:bodyPr>
          <a:lstStyle>
            <a:lvl1pPr>
              <a:defRPr lang="en-US" sz="2000" kern="1200" dirty="0">
                <a:solidFill>
                  <a:schemeClr val="bg1">
                    <a:lumMod val="95000"/>
                  </a:schemeClr>
                </a:solidFill>
                <a:latin typeface="+mn-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p:txBody>
      </p:sp>
      <p:sp>
        <p:nvSpPr>
          <p:cNvPr id="13" name="Content Placeholder 3"/>
          <p:cNvSpPr>
            <a:spLocks noGrp="1"/>
          </p:cNvSpPr>
          <p:nvPr>
            <p:ph sz="half" idx="15"/>
          </p:nvPr>
        </p:nvSpPr>
        <p:spPr>
          <a:xfrm>
            <a:off x="914400" y="3257550"/>
            <a:ext cx="5105400" cy="1771650"/>
          </a:xfrm>
        </p:spPr>
        <p:txBody>
          <a:bodyPr>
            <a:normAutofit/>
          </a:bodyPr>
          <a:lstStyle>
            <a:lvl1pPr marL="0" indent="0" algn="l">
              <a:buFontTx/>
              <a:buNone/>
              <a:defRPr lang="en-US" sz="2000" kern="1200" dirty="0">
                <a:ln w="3175">
                  <a:noFill/>
                </a:ln>
                <a:solidFill>
                  <a:schemeClr val="bg1">
                    <a:lumMod val="95000"/>
                  </a:schemeClr>
                </a:solidFill>
                <a:latin typeface="+mn-lt"/>
                <a:ea typeface="+mn-ea"/>
                <a:cs typeface="+mn-cs"/>
              </a:defRPr>
            </a:lvl1pPr>
            <a:lvl2pPr marL="0" indent="0" algn="l">
              <a:buFontTx/>
              <a:buNone/>
              <a:defRPr sz="1600">
                <a:solidFill>
                  <a:schemeClr val="bg1"/>
                </a:solidFill>
              </a:defRPr>
            </a:lvl2pPr>
            <a:lvl3pPr marL="0" indent="0" algn="l">
              <a:buFontTx/>
              <a:buNone/>
              <a:defRPr sz="1600">
                <a:solidFill>
                  <a:schemeClr val="bg1"/>
                </a:solidFill>
              </a:defRPr>
            </a:lvl3pPr>
            <a:lvl4pPr marL="0" indent="0" algn="l">
              <a:buFontTx/>
              <a:buNone/>
              <a:defRPr sz="1600">
                <a:solidFill>
                  <a:schemeClr val="bg1"/>
                </a:solidFill>
              </a:defRPr>
            </a:lvl4pPr>
            <a:lvl5pPr marL="0" indent="0" algn="l">
              <a:buFontTx/>
              <a:buNone/>
              <a:defRPr sz="1600">
                <a:solidFill>
                  <a:schemeClr val="bg1"/>
                </a:solidFill>
              </a:defRPr>
            </a:lvl5pPr>
            <a:lvl6pPr>
              <a:defRPr sz="1800"/>
            </a:lvl6pPr>
            <a:lvl7pPr>
              <a:defRPr sz="1800"/>
            </a:lvl7pPr>
            <a:lvl8pPr>
              <a:defRPr sz="1800"/>
            </a:lvl8pPr>
            <a:lvl9pPr>
              <a:defRPr sz="1800"/>
            </a:lvl9pPr>
          </a:lstStyle>
          <a:p>
            <a:pPr marL="0" lvl="0" indent="0" algn="l" defTabSz="914400" rtl="0" eaLnBrk="1" latinLnBrk="0" hangingPunct="1">
              <a:spcBef>
                <a:spcPct val="20000"/>
              </a:spcBef>
              <a:buFontTx/>
              <a:buNone/>
            </a:pPr>
            <a:r>
              <a:rPr lang="en-US" dirty="0"/>
              <a:t>Click to edit Master text styles</a:t>
            </a:r>
          </a:p>
          <a:p>
            <a:pPr marL="0" lvl="0" indent="0" algn="l" defTabSz="914400" rtl="0" eaLnBrk="1" latinLnBrk="0" hangingPunct="1">
              <a:spcBef>
                <a:spcPct val="20000"/>
              </a:spcBef>
              <a:buFontTx/>
              <a:buNone/>
            </a:pPr>
            <a:r>
              <a:rPr lang="en-US" dirty="0"/>
              <a:t>Level 2</a:t>
            </a:r>
          </a:p>
          <a:p>
            <a:pPr marL="0" lvl="0" indent="0" algn="l" defTabSz="914400" rtl="0" eaLnBrk="1" latinLnBrk="0" hangingPunct="1">
              <a:spcBef>
                <a:spcPct val="20000"/>
              </a:spcBef>
              <a:buFontTx/>
              <a:buNone/>
            </a:pPr>
            <a:r>
              <a:rPr lang="en-US" dirty="0"/>
              <a:t>Level 3</a:t>
            </a:r>
          </a:p>
          <a:p>
            <a:pPr marL="0" lvl="0" indent="0" algn="l" defTabSz="914400" rtl="0" eaLnBrk="1" latinLnBrk="0" hangingPunct="1">
              <a:spcBef>
                <a:spcPct val="20000"/>
              </a:spcBef>
              <a:buFontTx/>
              <a:buNone/>
            </a:pPr>
            <a:r>
              <a:rPr lang="en-US" dirty="0"/>
              <a:t>Level 4</a:t>
            </a:r>
          </a:p>
          <a:p>
            <a:pPr marL="0" lvl="0" indent="0" algn="l" defTabSz="914400" rtl="0" eaLnBrk="1" latinLnBrk="0" hangingPunct="1">
              <a:spcBef>
                <a:spcPct val="20000"/>
              </a:spcBef>
              <a:buFontTx/>
              <a:buNone/>
            </a:pPr>
            <a:r>
              <a:rPr lang="en-US" dirty="0"/>
              <a:t>Level 5</a:t>
            </a:r>
          </a:p>
        </p:txBody>
      </p:sp>
      <p:sp>
        <p:nvSpPr>
          <p:cNvPr id="14" name="Content Placeholder 2"/>
          <p:cNvSpPr>
            <a:spLocks noGrp="1"/>
          </p:cNvSpPr>
          <p:nvPr>
            <p:ph sz="half" idx="16"/>
          </p:nvPr>
        </p:nvSpPr>
        <p:spPr>
          <a:xfrm>
            <a:off x="2286000" y="1092994"/>
            <a:ext cx="3124200" cy="1764506"/>
          </a:xfrm>
        </p:spPr>
        <p:txBody>
          <a:bodyPr>
            <a:normAutofit/>
          </a:bodyPr>
          <a:lstStyle>
            <a:lvl1pPr>
              <a:defRPr sz="2000">
                <a:solidFill>
                  <a:schemeClr val="bg1">
                    <a:lumMod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1" name="Title 1"/>
          <p:cNvSpPr>
            <a:spLocks noGrp="1"/>
          </p:cNvSpPr>
          <p:nvPr>
            <p:ph type="title"/>
          </p:nvPr>
        </p:nvSpPr>
        <p:spPr>
          <a:xfrm>
            <a:off x="1905000" y="571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18946096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038600" y="1828800"/>
            <a:ext cx="3048000" cy="2628900"/>
          </a:xfrm>
        </p:spPr>
        <p:txBody>
          <a:bodyPr/>
          <a:lstStyle>
            <a:lvl1pPr marL="0" indent="0" algn="ctr">
              <a:lnSpc>
                <a:spcPts val="1600"/>
              </a:lnSpc>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6" name="Title 1"/>
          <p:cNvSpPr>
            <a:spLocks noGrp="1"/>
          </p:cNvSpPr>
          <p:nvPr>
            <p:ph type="title"/>
          </p:nvPr>
        </p:nvSpPr>
        <p:spPr>
          <a:xfrm>
            <a:off x="2133600" y="285750"/>
            <a:ext cx="6477000" cy="708422"/>
          </a:xfrm>
        </p:spPr>
        <p:txBody>
          <a:bodyPr/>
          <a:lstStyle>
            <a:lvl1pPr>
              <a:defRPr>
                <a:ln>
                  <a:solidFill>
                    <a:schemeClr val="bg2">
                      <a:lumMod val="25000"/>
                    </a:schemeClr>
                  </a:solidFill>
                </a:ln>
                <a:solidFill>
                  <a:schemeClr val="bg2">
                    <a:lumMod val="60000"/>
                    <a:lumOff val="40000"/>
                  </a:schemeClr>
                </a:solidFill>
              </a:defRPr>
            </a:lvl1pPr>
          </a:lstStyle>
          <a:p>
            <a:r>
              <a:rPr lang="en-US"/>
              <a:t>Click to edit Master title style</a:t>
            </a:r>
          </a:p>
        </p:txBody>
      </p:sp>
    </p:spTree>
    <p:extLst>
      <p:ext uri="{BB962C8B-B14F-4D97-AF65-F5344CB8AC3E}">
        <p14:creationId xmlns:p14="http://schemas.microsoft.com/office/powerpoint/2010/main" val="79805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8088" y="1835944"/>
            <a:ext cx="6284913" cy="1021556"/>
          </a:xfrm>
        </p:spPr>
        <p:txBody>
          <a:bodyPr anchor="t"/>
          <a:lstStyle>
            <a:lvl1pPr algn="r">
              <a:defRPr sz="4000" b="1" cap="all">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3" name="Text Placeholder 2"/>
          <p:cNvSpPr>
            <a:spLocks noGrp="1"/>
          </p:cNvSpPr>
          <p:nvPr>
            <p:ph type="body" idx="1"/>
          </p:nvPr>
        </p:nvSpPr>
        <p:spPr>
          <a:xfrm>
            <a:off x="2478088" y="710804"/>
            <a:ext cx="6284913" cy="1125140"/>
          </a:xfrm>
        </p:spPr>
        <p:txBody>
          <a:bodyPr anchor="b"/>
          <a:lstStyle>
            <a:lvl1pPr marL="0" indent="0" algn="r">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FF7EA6-E896-45A1-9154-F345903B5BEF}" type="datetime1">
              <a:rPr lang="en-US" smtClean="0"/>
              <a:pPr/>
              <a:t>4/30/18</a:t>
            </a:fld>
            <a:endParaRPr lang="en-US"/>
          </a:p>
        </p:txBody>
      </p:sp>
      <p:sp>
        <p:nvSpPr>
          <p:cNvPr id="5" name="Footer Placeholder 4"/>
          <p:cNvSpPr>
            <a:spLocks noGrp="1"/>
          </p:cNvSpPr>
          <p:nvPr>
            <p:ph type="ftr" sz="quarter" idx="11"/>
          </p:nvPr>
        </p:nvSpPr>
        <p:spPr>
          <a:xfrm>
            <a:off x="3124200" y="4800600"/>
            <a:ext cx="2895600" cy="273844"/>
          </a:xfrm>
        </p:spPr>
        <p:txBody>
          <a:bodyPr/>
          <a:lstStyle/>
          <a:p>
            <a:endParaRPr lang="en-US" dirty="0"/>
          </a:p>
        </p:txBody>
      </p:sp>
      <p:sp>
        <p:nvSpPr>
          <p:cNvPr id="6" name="Slide Number Placeholder 5"/>
          <p:cNvSpPr>
            <a:spLocks noGrp="1"/>
          </p:cNvSpPr>
          <p:nvPr>
            <p:ph type="sldNum" sz="quarter" idx="12"/>
          </p:nvPr>
        </p:nvSpPr>
        <p:spPr>
          <a:xfrm>
            <a:off x="6553200" y="4800600"/>
            <a:ext cx="2133600" cy="273844"/>
          </a:xfrm>
        </p:spPr>
        <p:txBody>
          <a:bodyPr/>
          <a:lstStyle/>
          <a:p>
            <a:fld id="{944DE186-3112-4AB8-AF78-FDBC8ACE92CB}" type="slidenum">
              <a:rPr lang="en-US" smtClean="0"/>
              <a:pPr/>
              <a:t>‹#›</a:t>
            </a:fld>
            <a:endParaRPr lang="en-US" dirty="0"/>
          </a:p>
        </p:txBody>
      </p:sp>
    </p:spTree>
    <p:extLst>
      <p:ext uri="{BB962C8B-B14F-4D97-AF65-F5344CB8AC3E}">
        <p14:creationId xmlns:p14="http://schemas.microsoft.com/office/powerpoint/2010/main" val="610782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Rectangle 10"/>
          <p:cNvSpPr/>
          <p:nvPr userDrawn="1"/>
        </p:nvSpPr>
        <p:spPr>
          <a:xfrm rot="16200000">
            <a:off x="2682721" y="-1276499"/>
            <a:ext cx="5269374"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1">
                  <a:lumMod val="75000"/>
                  <a:alpha val="90000"/>
                </a:schemeClr>
              </a:gs>
              <a:gs pos="32000">
                <a:schemeClr val="bg1"/>
              </a:gs>
              <a:gs pos="18000">
                <a:schemeClr val="bg1"/>
              </a:gs>
              <a:gs pos="100000">
                <a:schemeClr val="bg1"/>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38400" y="0"/>
            <a:ext cx="6477000" cy="708422"/>
          </a:xfrm>
          <a:noFill/>
        </p:spPr>
        <p:txBody>
          <a:bodyPr vert="horz" lIns="91440" tIns="45720" rIns="91440" bIns="45720" rtlCol="0" anchor="ctr">
            <a:normAutofit/>
          </a:bodyPr>
          <a:lstStyle>
            <a:lvl1pPr>
              <a:defRPr lang="en-US">
                <a:ln>
                  <a:solidFill>
                    <a:schemeClr val="bg2">
                      <a:lumMod val="50000"/>
                    </a:schemeClr>
                  </a:solidFill>
                </a:ln>
                <a:solidFill>
                  <a:schemeClr val="bg1">
                    <a:lumMod val="95000"/>
                  </a:schemeClr>
                </a:solidFill>
              </a:defRPr>
            </a:lvl1pPr>
          </a:lstStyle>
          <a:p>
            <a:pPr lvl="0"/>
            <a:r>
              <a:rPr lang="en-US" dirty="0"/>
              <a:t>Click to edit Master title style</a:t>
            </a:r>
          </a:p>
        </p:txBody>
      </p:sp>
      <p:sp>
        <p:nvSpPr>
          <p:cNvPr id="3" name="Content Placeholder 2"/>
          <p:cNvSpPr>
            <a:spLocks noGrp="1"/>
          </p:cNvSpPr>
          <p:nvPr>
            <p:ph sz="half" idx="1"/>
          </p:nvPr>
        </p:nvSpPr>
        <p:spPr>
          <a:xfrm>
            <a:off x="27432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8233"/>
            <a:ext cx="3048000" cy="3565922"/>
          </a:xfrm>
          <a:noFill/>
        </p:spPr>
        <p:txBody>
          <a:bodyPr/>
          <a:lstStyle>
            <a:lvl1pPr>
              <a:defRPr sz="2800">
                <a:solidFill>
                  <a:schemeClr val="bg2">
                    <a:lumMod val="25000"/>
                  </a:schemeClr>
                </a:solidFill>
              </a:defRPr>
            </a:lvl1pPr>
            <a:lvl2pPr>
              <a:defRPr sz="2400">
                <a:solidFill>
                  <a:schemeClr val="bg2">
                    <a:lumMod val="25000"/>
                  </a:schemeClr>
                </a:solidFill>
              </a:defRPr>
            </a:lvl2pPr>
            <a:lvl3pPr>
              <a:defRPr sz="2000">
                <a:solidFill>
                  <a:schemeClr val="bg2">
                    <a:lumMod val="25000"/>
                  </a:schemeClr>
                </a:solidFill>
              </a:defRPr>
            </a:lvl3pPr>
            <a:lvl4pPr>
              <a:defRPr sz="1800">
                <a:solidFill>
                  <a:schemeClr val="bg2">
                    <a:lumMod val="25000"/>
                  </a:schemeClr>
                </a:solidFill>
              </a:defRPr>
            </a:lvl4pPr>
            <a:lvl5pPr>
              <a:defRPr sz="1800">
                <a:solidFill>
                  <a:schemeClr val="bg2">
                    <a:lumMod val="2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26E2B09-917C-4CE8-84A4-CF423B837BAE}" type="datetime1">
              <a:rPr lang="en-US" smtClean="0"/>
              <a:pPr/>
              <a:t>4/30/18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0"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81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0" y="685800"/>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p:cNvSpPr>
            <a:spLocks noGrp="1"/>
          </p:cNvSpPr>
          <p:nvPr>
            <p:ph type="title"/>
          </p:nvPr>
        </p:nvSpPr>
        <p:spPr>
          <a:xfrm>
            <a:off x="2514600" y="114300"/>
            <a:ext cx="6477000" cy="708422"/>
          </a:xfrm>
        </p:spPr>
        <p:txBody>
          <a:bodyPr/>
          <a:lstStyle>
            <a:lvl1pPr algn="l">
              <a:defRPr>
                <a:ln>
                  <a:solidFill>
                    <a:schemeClr val="bg2">
                      <a:lumMod val="50000"/>
                    </a:schemeClr>
                  </a:solidFill>
                </a:ln>
                <a:solidFill>
                  <a:schemeClr val="bg2">
                    <a:lumMod val="60000"/>
                    <a:lumOff val="40000"/>
                  </a:schemeClr>
                </a:solidFill>
              </a:defRPr>
            </a:lvl1pPr>
          </a:lstStyle>
          <a:p>
            <a:r>
              <a:rPr lang="en-US" dirty="0"/>
              <a:t>Click to edit Master title style</a:t>
            </a:r>
          </a:p>
        </p:txBody>
      </p:sp>
      <p:sp>
        <p:nvSpPr>
          <p:cNvPr id="4" name="Content Placeholder 3"/>
          <p:cNvSpPr>
            <a:spLocks noGrp="1"/>
          </p:cNvSpPr>
          <p:nvPr>
            <p:ph sz="half" idx="2"/>
          </p:nvPr>
        </p:nvSpPr>
        <p:spPr>
          <a:xfrm>
            <a:off x="2438400" y="1314450"/>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86000" y="2663428"/>
            <a:ext cx="3200400" cy="479822"/>
          </a:xfrm>
        </p:spPr>
        <p:txBody>
          <a:bodyPr anchor="b"/>
          <a:lstStyle>
            <a:lvl1pPr marL="0" indent="0">
              <a:buNone/>
              <a:defRPr sz="2400" b="1">
                <a:ln w="3175">
                  <a:solidFill>
                    <a:schemeClr val="bg2">
                      <a:lumMod val="25000"/>
                    </a:schemeClr>
                  </a:solidFill>
                </a:ln>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2438400" y="3323034"/>
            <a:ext cx="6705600" cy="2963466"/>
          </a:xfrm>
        </p:spPr>
        <p:txBody>
          <a:bodyPr/>
          <a:lstStyle>
            <a:lvl1pPr>
              <a:defRPr sz="2400">
                <a:solidFill>
                  <a:schemeClr val="bg1">
                    <a:lumMod val="95000"/>
                  </a:schemeClr>
                </a:solidFill>
              </a:defRPr>
            </a:lvl1pPr>
            <a:lvl2pPr>
              <a:defRPr sz="2000">
                <a:solidFill>
                  <a:schemeClr val="bg1">
                    <a:lumMod val="95000"/>
                  </a:schemeClr>
                </a:solidFill>
              </a:defRPr>
            </a:lvl2pPr>
            <a:lvl3pPr>
              <a:defRPr sz="1800">
                <a:solidFill>
                  <a:schemeClr val="bg1">
                    <a:lumMod val="95000"/>
                  </a:schemeClr>
                </a:solidFill>
              </a:defRPr>
            </a:lvl3pPr>
            <a:lvl4pPr>
              <a:defRPr sz="1600">
                <a:solidFill>
                  <a:schemeClr val="bg1">
                    <a:lumMod val="95000"/>
                  </a:schemeClr>
                </a:solidFill>
              </a:defRPr>
            </a:lvl4pPr>
            <a:lvl5pPr>
              <a:defRPr sz="1600">
                <a:solidFill>
                  <a:schemeClr val="bg1">
                    <a:lumMod val="9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E432E-D556-49B1-AA44-0ADD980DBED8}" type="datetime1">
              <a:rPr lang="en-US" smtClean="0"/>
              <a:pPr/>
              <a:t>4/30/18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72828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2200" y="114300"/>
            <a:ext cx="6477000" cy="708422"/>
          </a:xfrm>
        </p:spPr>
        <p:txBody>
          <a:bodyPr/>
          <a:lstStyle>
            <a:lvl1pPr>
              <a:defRPr>
                <a:ln>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311AE94-C42D-430C-B655-059880745D40}" type="datetime1">
              <a:rPr lang="en-US" smtClean="0"/>
              <a:pPr/>
              <a:t>4/30/18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73136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BECF5-ED84-44E3-919B-70E0B2BFCC76}" type="datetime1">
              <a:rPr lang="en-US" smtClean="0"/>
              <a:pPr/>
              <a:t>4/30/18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DE186-3112-4AB8-AF78-FDBC8ACE92CB}" type="slidenum">
              <a:rPr lang="en-US" smtClean="0"/>
              <a:pPr/>
              <a:t>‹#›</a:t>
            </a:fld>
            <a:endParaRPr lang="en-US"/>
          </a:p>
        </p:txBody>
      </p:sp>
    </p:spTree>
    <p:extLst>
      <p:ext uri="{BB962C8B-B14F-4D97-AF65-F5344CB8AC3E}">
        <p14:creationId xmlns:p14="http://schemas.microsoft.com/office/powerpoint/2010/main" val="263588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2291714"/>
          </a:xfrm>
          <a:prstGeom prst="rect">
            <a:avLst/>
          </a:prstGeom>
        </p:spPr>
      </p:pic>
      <p:sp>
        <p:nvSpPr>
          <p:cNvPr id="11" name="Rectangle 10"/>
          <p:cNvSpPr/>
          <p:nvPr userDrawn="1"/>
        </p:nvSpPr>
        <p:spPr>
          <a:xfrm>
            <a:off x="-81024" y="1371600"/>
            <a:ext cx="9294471" cy="3807936"/>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7150" h="4848648">
                <a:moveTo>
                  <a:pt x="0" y="0"/>
                </a:moveTo>
                <a:cubicBezTo>
                  <a:pt x="447759" y="74851"/>
                  <a:pt x="893590" y="260174"/>
                  <a:pt x="2419519" y="302102"/>
                </a:cubicBezTo>
                <a:cubicBezTo>
                  <a:pt x="3945448" y="344030"/>
                  <a:pt x="8034827" y="24319"/>
                  <a:pt x="9155574" y="251570"/>
                </a:cubicBezTo>
                <a:cubicBezTo>
                  <a:pt x="9159433" y="1783929"/>
                  <a:pt x="9163291" y="3316289"/>
                  <a:pt x="9167150" y="4848648"/>
                </a:cubicBezTo>
                <a:lnTo>
                  <a:pt x="11575" y="4825499"/>
                </a:lnTo>
                <a:cubicBezTo>
                  <a:pt x="7717" y="3216999"/>
                  <a:pt x="3858" y="1608500"/>
                  <a:pt x="0" y="0"/>
                </a:cubicBezTo>
                <a:close/>
              </a:path>
            </a:pathLst>
          </a:custGeom>
          <a:gradFill flip="none" rotWithShape="1">
            <a:gsLst>
              <a:gs pos="0">
                <a:schemeClr val="bg2">
                  <a:lumMod val="25000"/>
                </a:schemeClr>
              </a:gs>
              <a:gs pos="28000">
                <a:srgbClr val="0D0D0D"/>
              </a:gs>
              <a:gs pos="11000">
                <a:schemeClr val="bg2">
                  <a:lumMod val="10000"/>
                </a:schemeClr>
              </a:gs>
              <a:gs pos="100000">
                <a:schemeClr val="tx1">
                  <a:lumMod val="100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00800" y="1885951"/>
            <a:ext cx="2438400" cy="744125"/>
          </a:xfrm>
          <a:ln>
            <a:noFill/>
          </a:ln>
        </p:spPr>
        <p:txBody>
          <a:bodyPr anchor="b"/>
          <a:lstStyle>
            <a:lvl1pPr algn="l">
              <a:defRPr sz="2000" b="1">
                <a:ln w="3175">
                  <a:solidFill>
                    <a:schemeClr val="bg2">
                      <a:lumMod val="50000"/>
                    </a:schemeClr>
                  </a:solidFill>
                </a:ln>
                <a:solidFill>
                  <a:schemeClr val="bg2">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381001" y="285750"/>
            <a:ext cx="399010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00800" y="2653903"/>
            <a:ext cx="2438400" cy="2489597"/>
          </a:xfrm>
        </p:spPr>
        <p:txBody>
          <a:bodyPr/>
          <a:lstStyle>
            <a:lvl1pPr marL="0" indent="0">
              <a:buNone/>
              <a:defRPr sz="1400">
                <a:ln>
                  <a:solidFill>
                    <a:schemeClr val="bg1">
                      <a:lumMod val="95000"/>
                    </a:schemeClr>
                  </a:solidFill>
                </a:ln>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B1AC4-55E6-48D5-821D-F68F3E06D709}" type="datetime1">
              <a:rPr lang="en-US" smtClean="0"/>
              <a:pPr/>
              <a:t>4/30/18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DE186-3112-4AB8-AF78-FDBC8ACE92CB}" type="slidenum">
              <a:rPr lang="en-US" smtClean="0"/>
              <a:pPr/>
              <a:t>‹#›</a:t>
            </a:fld>
            <a:endParaRPr lang="en-US"/>
          </a:p>
        </p:txBody>
      </p:sp>
      <p:sp>
        <p:nvSpPr>
          <p:cNvPr id="13" name="Rectangle 10"/>
          <p:cNvSpPr/>
          <p:nvPr userDrawn="1"/>
        </p:nvSpPr>
        <p:spPr>
          <a:xfrm>
            <a:off x="-97420" y="1510717"/>
            <a:ext cx="9287719" cy="407150"/>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357671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764515 w 9159412"/>
              <a:gd name="connsiteY6" fmla="*/ 412650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77980 w 9159412"/>
              <a:gd name="connsiteY2" fmla="*/ 143028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37771 w 9159412"/>
              <a:gd name="connsiteY5" fmla="*/ 250605 h 635463"/>
              <a:gd name="connsiteX6" fmla="*/ 2464111 w 9159412"/>
              <a:gd name="connsiteY6" fmla="*/ 401076 h 635463"/>
              <a:gd name="connsiteX7" fmla="*/ 0 w 9159412"/>
              <a:gd name="connsiteY7" fmla="*/ 241924 h 635463"/>
              <a:gd name="connsiteX8" fmla="*/ 15404 w 9159412"/>
              <a:gd name="connsiteY8" fmla="*/ 0 h 635463"/>
              <a:gd name="connsiteX0" fmla="*/ 15404 w 9159412"/>
              <a:gd name="connsiteY0" fmla="*/ 0 h 635463"/>
              <a:gd name="connsiteX1" fmla="*/ 2395552 w 9159412"/>
              <a:gd name="connsiteY1" fmla="*/ 302101 h 635463"/>
              <a:gd name="connsiteX2" fmla="*/ 6589533 w 9159412"/>
              <a:gd name="connsiteY2" fmla="*/ 85155 h 635463"/>
              <a:gd name="connsiteX3" fmla="*/ 9159412 w 9159412"/>
              <a:gd name="connsiteY3" fmla="*/ 332592 h 635463"/>
              <a:gd name="connsiteX4" fmla="*/ 9159410 w 9159412"/>
              <a:gd name="connsiteY4" fmla="*/ 635463 h 635463"/>
              <a:gd name="connsiteX5" fmla="*/ 6572433 w 9159412"/>
              <a:gd name="connsiteY5" fmla="*/ 192732 h 635463"/>
              <a:gd name="connsiteX6" fmla="*/ 2464111 w 9159412"/>
              <a:gd name="connsiteY6" fmla="*/ 401076 h 635463"/>
              <a:gd name="connsiteX7" fmla="*/ 0 w 9159412"/>
              <a:gd name="connsiteY7" fmla="*/ 241924 h 635463"/>
              <a:gd name="connsiteX8" fmla="*/ 15404 w 9159412"/>
              <a:gd name="connsiteY8" fmla="*/ 0 h 635463"/>
              <a:gd name="connsiteX0" fmla="*/ 15404 w 9205628"/>
              <a:gd name="connsiteY0" fmla="*/ 0 h 635463"/>
              <a:gd name="connsiteX1" fmla="*/ 2395552 w 9205628"/>
              <a:gd name="connsiteY1" fmla="*/ 302101 h 635463"/>
              <a:gd name="connsiteX2" fmla="*/ 6589533 w 9205628"/>
              <a:gd name="connsiteY2" fmla="*/ 85155 h 635463"/>
              <a:gd name="connsiteX3" fmla="*/ 9205628 w 9205628"/>
              <a:gd name="connsiteY3" fmla="*/ 205271 h 635463"/>
              <a:gd name="connsiteX4" fmla="*/ 9159410 w 9205628"/>
              <a:gd name="connsiteY4" fmla="*/ 635463 h 635463"/>
              <a:gd name="connsiteX5" fmla="*/ 6572433 w 9205628"/>
              <a:gd name="connsiteY5" fmla="*/ 192732 h 635463"/>
              <a:gd name="connsiteX6" fmla="*/ 2464111 w 9205628"/>
              <a:gd name="connsiteY6" fmla="*/ 401076 h 635463"/>
              <a:gd name="connsiteX7" fmla="*/ 0 w 9205628"/>
              <a:gd name="connsiteY7" fmla="*/ 241924 h 635463"/>
              <a:gd name="connsiteX8" fmla="*/ 15404 w 9205628"/>
              <a:gd name="connsiteY8" fmla="*/ 0 h 635463"/>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589533 w 9205628"/>
              <a:gd name="connsiteY2" fmla="*/ 85155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15404 w 9205628"/>
              <a:gd name="connsiteY0" fmla="*/ 0 h 484992"/>
              <a:gd name="connsiteX1" fmla="*/ 2395552 w 9205628"/>
              <a:gd name="connsiteY1" fmla="*/ 302101 h 484992"/>
              <a:gd name="connsiteX2" fmla="*/ 6601088 w 9205628"/>
              <a:gd name="connsiteY2" fmla="*/ 108304 h 484992"/>
              <a:gd name="connsiteX3" fmla="*/ 9205628 w 9205628"/>
              <a:gd name="connsiteY3" fmla="*/ 205271 h 484992"/>
              <a:gd name="connsiteX4" fmla="*/ 9205626 w 9205628"/>
              <a:gd name="connsiteY4" fmla="*/ 484992 h 484992"/>
              <a:gd name="connsiteX5" fmla="*/ 6572433 w 9205628"/>
              <a:gd name="connsiteY5" fmla="*/ 192732 h 484992"/>
              <a:gd name="connsiteX6" fmla="*/ 2464111 w 9205628"/>
              <a:gd name="connsiteY6" fmla="*/ 401076 h 484992"/>
              <a:gd name="connsiteX7" fmla="*/ 0 w 9205628"/>
              <a:gd name="connsiteY7" fmla="*/ 241924 h 484992"/>
              <a:gd name="connsiteX8" fmla="*/ 15404 w 9205628"/>
              <a:gd name="connsiteY8" fmla="*/ 0 h 484992"/>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65473 w 9271101"/>
              <a:gd name="connsiteY7" fmla="*/ 299798 h 542866"/>
              <a:gd name="connsiteX8" fmla="*/ 0 w 9271101"/>
              <a:gd name="connsiteY8" fmla="*/ 0 h 542866"/>
              <a:gd name="connsiteX0" fmla="*/ 0 w 9271101"/>
              <a:gd name="connsiteY0" fmla="*/ 0 h 542866"/>
              <a:gd name="connsiteX1" fmla="*/ 2461025 w 9271101"/>
              <a:gd name="connsiteY1" fmla="*/ 359975 h 542866"/>
              <a:gd name="connsiteX2" fmla="*/ 6666561 w 9271101"/>
              <a:gd name="connsiteY2" fmla="*/ 166178 h 542866"/>
              <a:gd name="connsiteX3" fmla="*/ 9271101 w 9271101"/>
              <a:gd name="connsiteY3" fmla="*/ 263145 h 542866"/>
              <a:gd name="connsiteX4" fmla="*/ 9271099 w 9271101"/>
              <a:gd name="connsiteY4" fmla="*/ 542866 h 542866"/>
              <a:gd name="connsiteX5" fmla="*/ 6637906 w 9271101"/>
              <a:gd name="connsiteY5" fmla="*/ 250606 h 542866"/>
              <a:gd name="connsiteX6" fmla="*/ 2529584 w 9271101"/>
              <a:gd name="connsiteY6" fmla="*/ 458950 h 542866"/>
              <a:gd name="connsiteX7" fmla="*/ 19257 w 9271101"/>
              <a:gd name="connsiteY7" fmla="*/ 218776 h 542866"/>
              <a:gd name="connsiteX8" fmla="*/ 0 w 9271101"/>
              <a:gd name="connsiteY8" fmla="*/ 0 h 54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1101" h="542866">
                <a:moveTo>
                  <a:pt x="0" y="0"/>
                </a:moveTo>
                <a:cubicBezTo>
                  <a:pt x="447759" y="74851"/>
                  <a:pt x="1349932" y="332279"/>
                  <a:pt x="2461025" y="359975"/>
                </a:cubicBezTo>
                <a:cubicBezTo>
                  <a:pt x="3572118" y="387671"/>
                  <a:pt x="5531548" y="182316"/>
                  <a:pt x="6666561" y="166178"/>
                </a:cubicBezTo>
                <a:cubicBezTo>
                  <a:pt x="7801574" y="150040"/>
                  <a:pt x="8420701" y="199957"/>
                  <a:pt x="9271101" y="263145"/>
                </a:cubicBezTo>
                <a:cubicBezTo>
                  <a:pt x="9271100" y="364102"/>
                  <a:pt x="9271100" y="441909"/>
                  <a:pt x="9271099" y="542866"/>
                </a:cubicBezTo>
                <a:cubicBezTo>
                  <a:pt x="8777563" y="351722"/>
                  <a:pt x="7761492" y="264592"/>
                  <a:pt x="6637906" y="250606"/>
                </a:cubicBezTo>
                <a:cubicBezTo>
                  <a:pt x="5514320" y="236620"/>
                  <a:pt x="3632692" y="464255"/>
                  <a:pt x="2529584" y="458950"/>
                </a:cubicBezTo>
                <a:cubicBezTo>
                  <a:pt x="1426476" y="453645"/>
                  <a:pt x="477442" y="287551"/>
                  <a:pt x="19257" y="218776"/>
                </a:cubicBezTo>
                <a:lnTo>
                  <a:pt x="0"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9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2.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4/30/18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097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7"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 id="2147483713" r:id="rId12"/>
    <p:sldLayoutId id="2147483714" r:id="rId13"/>
    <p:sldLayoutId id="2147483716" r:id="rId14"/>
    <p:sldLayoutId id="2147483717" r:id="rId15"/>
    <p:sldLayoutId id="2147483718" r:id="rId16"/>
    <p:sldLayoutId id="2147483719" r:id="rId17"/>
    <p:sldLayoutId id="2147483722" r:id="rId18"/>
    <p:sldLayoutId id="2147483723" r:id="rId19"/>
    <p:sldLayoutId id="2147483724" r:id="rId2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10"/>
          <p:cNvSpPr/>
          <p:nvPr userDrawn="1"/>
        </p:nvSpPr>
        <p:spPr>
          <a:xfrm rot="16200000">
            <a:off x="2678381" y="-1272158"/>
            <a:ext cx="5278055"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9877B57-B008-4CE5-8338-37E128D97E12}" type="datetime1">
              <a:rPr lang="en-US" smtClean="0"/>
              <a:pPr/>
              <a:t>4/30/18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44DE186-3112-4AB8-AF78-FDBC8ACE92CB}" type="slidenum">
              <a:rPr lang="en-US" smtClean="0"/>
              <a:pPr/>
              <a:t>‹#›</a:t>
            </a:fld>
            <a:endParaRPr lang="en-US"/>
          </a:p>
        </p:txBody>
      </p:sp>
      <p:sp>
        <p:nvSpPr>
          <p:cNvPr id="14" name="Rectangle 3" hidden="1"/>
          <p:cNvSpPr/>
          <p:nvPr/>
        </p:nvSpPr>
        <p:spPr>
          <a:xfrm rot="16200000">
            <a:off x="2494893" y="-1524657"/>
            <a:ext cx="5257800" cy="8192814"/>
          </a:xfrm>
          <a:custGeom>
            <a:avLst/>
            <a:gdLst>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 name="connsiteX0" fmla="*/ 0 w 9144000"/>
              <a:gd name="connsiteY0" fmla="*/ 13138 h 1613338"/>
              <a:gd name="connsiteX1" fmla="*/ 4929352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13138 h 1613338"/>
              <a:gd name="connsiteX1" fmla="*/ 5076497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1072055 w 9144000"/>
              <a:gd name="connsiteY1" fmla="*/ 10510 h 1613338"/>
              <a:gd name="connsiteX2" fmla="*/ 5076497 w 9144000"/>
              <a:gd name="connsiteY2" fmla="*/ 10510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1156138 w 9144000"/>
              <a:gd name="connsiteY2" fmla="*/ 10510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076497 w 9144000"/>
              <a:gd name="connsiteY3" fmla="*/ 10510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39559 w 9144000"/>
              <a:gd name="connsiteY3" fmla="*/ 809296 h 1613338"/>
              <a:gd name="connsiteX4" fmla="*/ 5129048 w 9144000"/>
              <a:gd name="connsiteY4" fmla="*/ 0 h 1613338"/>
              <a:gd name="connsiteX5" fmla="*/ 9144000 w 9144000"/>
              <a:gd name="connsiteY5" fmla="*/ 13138 h 1613338"/>
              <a:gd name="connsiteX6" fmla="*/ 9144000 w 9144000"/>
              <a:gd name="connsiteY6" fmla="*/ 1613338 h 1613338"/>
              <a:gd name="connsiteX7" fmla="*/ 0 w 9144000"/>
              <a:gd name="connsiteY7" fmla="*/ 1613338 h 1613338"/>
              <a:gd name="connsiteX8" fmla="*/ 0 w 9144000"/>
              <a:gd name="connsiteY8" fmla="*/ 13138 h 1613338"/>
              <a:gd name="connsiteX0" fmla="*/ 0 w 9144000"/>
              <a:gd name="connsiteY0" fmla="*/ 13138 h 1613338"/>
              <a:gd name="connsiteX1" fmla="*/ 1072055 w 9144000"/>
              <a:gd name="connsiteY1" fmla="*/ 10510 h 1613338"/>
              <a:gd name="connsiteX2" fmla="*/ 1072055 w 9144000"/>
              <a:gd name="connsiteY2" fmla="*/ 830317 h 1613338"/>
              <a:gd name="connsiteX3" fmla="*/ 5129048 w 9144000"/>
              <a:gd name="connsiteY3" fmla="*/ 0 h 1613338"/>
              <a:gd name="connsiteX4" fmla="*/ 9144000 w 9144000"/>
              <a:gd name="connsiteY4" fmla="*/ 13138 h 1613338"/>
              <a:gd name="connsiteX5" fmla="*/ 9144000 w 9144000"/>
              <a:gd name="connsiteY5" fmla="*/ 1613338 h 1613338"/>
              <a:gd name="connsiteX6" fmla="*/ 0 w 9144000"/>
              <a:gd name="connsiteY6" fmla="*/ 1613338 h 1613338"/>
              <a:gd name="connsiteX7" fmla="*/ 0 w 9144000"/>
              <a:gd name="connsiteY7" fmla="*/ 13138 h 1613338"/>
              <a:gd name="connsiteX0" fmla="*/ 0 w 9144000"/>
              <a:gd name="connsiteY0" fmla="*/ 13138 h 1613338"/>
              <a:gd name="connsiteX1" fmla="*/ 1072055 w 9144000"/>
              <a:gd name="connsiteY1" fmla="*/ 10510 h 1613338"/>
              <a:gd name="connsiteX2" fmla="*/ 5129048 w 9144000"/>
              <a:gd name="connsiteY2" fmla="*/ 0 h 1613338"/>
              <a:gd name="connsiteX3" fmla="*/ 9144000 w 9144000"/>
              <a:gd name="connsiteY3" fmla="*/ 13138 h 1613338"/>
              <a:gd name="connsiteX4" fmla="*/ 9144000 w 9144000"/>
              <a:gd name="connsiteY4" fmla="*/ 1613338 h 1613338"/>
              <a:gd name="connsiteX5" fmla="*/ 0 w 9144000"/>
              <a:gd name="connsiteY5" fmla="*/ 1613338 h 1613338"/>
              <a:gd name="connsiteX6" fmla="*/ 0 w 9144000"/>
              <a:gd name="connsiteY6" fmla="*/ 13138 h 1613338"/>
              <a:gd name="connsiteX0" fmla="*/ 0 w 9144000"/>
              <a:gd name="connsiteY0" fmla="*/ 13138 h 1613338"/>
              <a:gd name="connsiteX1" fmla="*/ 5129048 w 9144000"/>
              <a:gd name="connsiteY1" fmla="*/ 0 h 1613338"/>
              <a:gd name="connsiteX2" fmla="*/ 9144000 w 9144000"/>
              <a:gd name="connsiteY2" fmla="*/ 13138 h 1613338"/>
              <a:gd name="connsiteX3" fmla="*/ 9144000 w 9144000"/>
              <a:gd name="connsiteY3" fmla="*/ 1613338 h 1613338"/>
              <a:gd name="connsiteX4" fmla="*/ 0 w 9144000"/>
              <a:gd name="connsiteY4" fmla="*/ 1613338 h 1613338"/>
              <a:gd name="connsiteX5" fmla="*/ 0 w 9144000"/>
              <a:gd name="connsiteY5" fmla="*/ 13138 h 1613338"/>
              <a:gd name="connsiteX0" fmla="*/ 0 w 9144000"/>
              <a:gd name="connsiteY0" fmla="*/ 0 h 1600200"/>
              <a:gd name="connsiteX1" fmla="*/ 9144000 w 9144000"/>
              <a:gd name="connsiteY1" fmla="*/ 0 h 1600200"/>
              <a:gd name="connsiteX2" fmla="*/ 9144000 w 9144000"/>
              <a:gd name="connsiteY2" fmla="*/ 1600200 h 1600200"/>
              <a:gd name="connsiteX3" fmla="*/ 0 w 9144000"/>
              <a:gd name="connsiteY3" fmla="*/ 1600200 h 1600200"/>
              <a:gd name="connsiteX4" fmla="*/ 0 w 91440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600200">
                <a:moveTo>
                  <a:pt x="0" y="0"/>
                </a:moveTo>
                <a:lnTo>
                  <a:pt x="9144000" y="0"/>
                </a:lnTo>
                <a:lnTo>
                  <a:pt x="9144000" y="1600200"/>
                </a:lnTo>
                <a:lnTo>
                  <a:pt x="0" y="1600200"/>
                </a:lnTo>
                <a:lnTo>
                  <a:pt x="0" y="0"/>
                </a:lnTo>
                <a:close/>
              </a:path>
            </a:pathLst>
          </a:custGeom>
          <a:gradFill>
            <a:gsLst>
              <a:gs pos="12000">
                <a:schemeClr val="tx1">
                  <a:lumMod val="95000"/>
                  <a:lumOff val="5000"/>
                  <a:alpha val="95000"/>
                </a:schemeClr>
              </a:gs>
              <a:gs pos="1000">
                <a:schemeClr val="tx1">
                  <a:lumMod val="95000"/>
                  <a:lumOff val="5000"/>
                  <a:alpha val="0"/>
                </a:schemeClr>
              </a:gs>
              <a:gs pos="100000">
                <a:schemeClr val="tx1">
                  <a:lumMod val="95000"/>
                  <a:lumOff val="5000"/>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62200" y="228600"/>
            <a:ext cx="6477000" cy="7084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38400" y="1165622"/>
            <a:ext cx="6477000" cy="36802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0"/>
          <p:cNvSpPr/>
          <p:nvPr userDrawn="1"/>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79836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hf sldNum="0" hdr="0" ftr="0" dt="0"/>
  <p:txStyles>
    <p:title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p:titleStyle>
    <p:bodyStyle>
      <a:lvl1pPr marL="0" indent="0" algn="l" defTabSz="914400" rtl="0" eaLnBrk="1" latinLnBrk="0" hangingPunct="1">
        <a:spcBef>
          <a:spcPct val="20000"/>
        </a:spcBef>
        <a:buFontTx/>
        <a:buNone/>
        <a:defRPr sz="3200" kern="1200">
          <a:solidFill>
            <a:schemeClr val="bg2">
              <a:lumMod val="20000"/>
              <a:lumOff val="80000"/>
            </a:schemeClr>
          </a:solidFill>
          <a:latin typeface="+mn-lt"/>
          <a:ea typeface="+mn-ea"/>
          <a:cs typeface="+mn-cs"/>
        </a:defRPr>
      </a:lvl1pPr>
      <a:lvl2pPr marL="0" indent="0" algn="l" defTabSz="914400" rtl="0" eaLnBrk="1" latinLnBrk="0" hangingPunct="1">
        <a:spcBef>
          <a:spcPct val="20000"/>
        </a:spcBef>
        <a:buFontTx/>
        <a:buNone/>
        <a:defRPr sz="2800" kern="1200">
          <a:solidFill>
            <a:schemeClr val="bg2">
              <a:lumMod val="20000"/>
              <a:lumOff val="80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bg2">
              <a:lumMod val="20000"/>
              <a:lumOff val="80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bg2">
              <a:lumMod val="20000"/>
              <a:lumOff val="8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3.gif"/><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38400" y="1073795"/>
            <a:ext cx="5715000" cy="1102519"/>
          </a:xfrm>
          <a:prstGeom prst="rect">
            <a:avLst/>
          </a:prstGeom>
        </p:spPr>
        <p:txBody>
          <a:bodyPr vert="horz" lIns="91440" tIns="45720" rIns="91440" bIns="45720" rtlCol="0" anchor="t">
            <a:normAutofit fontScale="82500" lnSpcReduction="10000"/>
          </a:bodyPr>
          <a:lstStyle>
            <a:lvl1pPr algn="r" defTabSz="914400" rtl="0" eaLnBrk="1" latinLnBrk="0" hangingPunct="1">
              <a:spcBef>
                <a:spcPct val="0"/>
              </a:spcBef>
              <a:buNone/>
              <a:defRPr sz="4000" b="1" kern="1200" cap="all">
                <a:ln>
                  <a:solidFill>
                    <a:schemeClr val="bg2">
                      <a:lumMod val="50000"/>
                    </a:schemeClr>
                  </a:solidFill>
                </a:ln>
                <a:solidFill>
                  <a:schemeClr val="bg2">
                    <a:lumMod val="60000"/>
                    <a:lumOff val="40000"/>
                  </a:schemeClr>
                </a:solidFill>
                <a:latin typeface="+mj-lt"/>
                <a:ea typeface="+mj-ea"/>
                <a:cs typeface="+mj-cs"/>
              </a:defRPr>
            </a:lvl1pPr>
          </a:lstStyle>
          <a:p>
            <a:pPr algn="ctr"/>
            <a:r>
              <a:rPr lang="en-US" dirty="0">
                <a:cs typeface="Arial"/>
              </a:rPr>
              <a:t>Welcome to Introduction to Deep Learning</a:t>
            </a:r>
            <a:endParaRPr lang="en-US" dirty="0">
              <a:ln>
                <a:solidFill>
                  <a:schemeClr val="bg2">
                    <a:lumMod val="75000"/>
                  </a:schemeClr>
                </a:solidFill>
              </a:ln>
              <a:solidFill>
                <a:schemeClr val="bg1">
                  <a:lumMod val="95000"/>
                </a:schemeClr>
              </a:solidFill>
            </a:endParaRPr>
          </a:p>
        </p:txBody>
      </p:sp>
      <p:sp>
        <p:nvSpPr>
          <p:cNvPr id="7" name="Subtitle 2"/>
          <p:cNvSpPr txBox="1">
            <a:spLocks/>
          </p:cNvSpPr>
          <p:nvPr/>
        </p:nvSpPr>
        <p:spPr>
          <a:xfrm>
            <a:off x="1913284" y="1890564"/>
            <a:ext cx="6400800" cy="571500"/>
          </a:xfrm>
          <a:prstGeom prst="rect">
            <a:avLst/>
          </a:prstGeom>
        </p:spPr>
        <p:txBody>
          <a:bodyPr vert="horz" lIns="91440" tIns="45720" rIns="91440" bIns="45720" rtlCol="0" anchor="b">
            <a:normAutofit/>
          </a:bodyPr>
          <a:lstStyle>
            <a:lvl1pPr marL="0" indent="0" algn="r" defTabSz="914400" rtl="0" eaLnBrk="1" latinLnBrk="0" hangingPunct="1">
              <a:spcBef>
                <a:spcPct val="20000"/>
              </a:spcBef>
              <a:buFontTx/>
              <a:buNone/>
              <a:defRPr sz="2000" kern="1200">
                <a:solidFill>
                  <a:schemeClr val="bg1">
                    <a:lumMod val="95000"/>
                  </a:schemeClr>
                </a:solidFill>
                <a:latin typeface="+mn-lt"/>
                <a:ea typeface="+mn-ea"/>
                <a:cs typeface="+mn-cs"/>
              </a:defRPr>
            </a:lvl1pPr>
            <a:lvl2pPr marL="457200" indent="0" algn="l" defTabSz="914400" rtl="0" eaLnBrk="1" latinLnBrk="0" hangingPunct="1">
              <a:spcBef>
                <a:spcPct val="20000"/>
              </a:spcBef>
              <a:buFontTx/>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Tx/>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Tx/>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Tx/>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t>Theory and Practice using Watson Visual Recognition</a:t>
            </a:r>
          </a:p>
        </p:txBody>
      </p:sp>
      <p:sp>
        <p:nvSpPr>
          <p:cNvPr id="9" name="Title 1">
            <a:extLst>
              <a:ext uri="{FF2B5EF4-FFF2-40B4-BE49-F238E27FC236}">
                <a16:creationId xmlns:a16="http://schemas.microsoft.com/office/drawing/2014/main" id="{9FE0C5F4-26CE-5A49-92FE-A687B369E4BE}"/>
              </a:ext>
            </a:extLst>
          </p:cNvPr>
          <p:cNvSpPr txBox="1">
            <a:spLocks/>
          </p:cNvSpPr>
          <p:nvPr/>
        </p:nvSpPr>
        <p:spPr>
          <a:xfrm>
            <a:off x="3962401" y="3414308"/>
            <a:ext cx="4800600" cy="6858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3600" kern="1200" baseline="0">
                <a:ln>
                  <a:solidFill>
                    <a:schemeClr val="bg2">
                      <a:lumMod val="75000"/>
                    </a:schemeClr>
                  </a:solidFill>
                </a:ln>
                <a:solidFill>
                  <a:schemeClr val="bg1">
                    <a:lumMod val="95000"/>
                  </a:schemeClr>
                </a:solidFill>
                <a:effectLst>
                  <a:reflection blurRad="6350" stA="14000" endPos="45500" dir="5400000" sy="-100000" algn="bl" rotWithShape="0"/>
                </a:effectLst>
                <a:latin typeface="+mj-lt"/>
                <a:ea typeface="+mj-ea"/>
                <a:cs typeface="+mj-cs"/>
              </a:defRPr>
            </a:lvl1pPr>
          </a:lstStyle>
          <a:p>
            <a:pPr algn="ctr"/>
            <a:r>
              <a:rPr lang="en-US" sz="5400" dirty="0"/>
              <a:t>Sign up for IBM Cloud Lite</a:t>
            </a:r>
          </a:p>
        </p:txBody>
      </p:sp>
      <p:sp>
        <p:nvSpPr>
          <p:cNvPr id="10" name="Subtitle 2">
            <a:extLst>
              <a:ext uri="{FF2B5EF4-FFF2-40B4-BE49-F238E27FC236}">
                <a16:creationId xmlns:a16="http://schemas.microsoft.com/office/drawing/2014/main" id="{A5C6CFC2-DD34-2A4D-910A-8A1A569C2080}"/>
              </a:ext>
            </a:extLst>
          </p:cNvPr>
          <p:cNvSpPr txBox="1">
            <a:spLocks/>
          </p:cNvSpPr>
          <p:nvPr/>
        </p:nvSpPr>
        <p:spPr>
          <a:xfrm>
            <a:off x="4381501" y="4101865"/>
            <a:ext cx="3962400" cy="284333"/>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Tx/>
              <a:buNone/>
              <a:defRPr sz="2400" kern="1200">
                <a:ln w="3175">
                  <a:noFill/>
                </a:ln>
                <a:solidFill>
                  <a:schemeClr val="bg1">
                    <a:lumMod val="95000"/>
                  </a:schemeClr>
                </a:solidFill>
                <a:latin typeface="+mn-lt"/>
                <a:ea typeface="+mn-ea"/>
                <a:cs typeface="+mn-cs"/>
              </a:defRPr>
            </a:lvl1pPr>
            <a:lvl2pPr marL="457200" indent="0" algn="ctr" defTabSz="914400" rtl="0" eaLnBrk="1" latinLnBrk="0" hangingPunct="1">
              <a:spcBef>
                <a:spcPct val="20000"/>
              </a:spcBef>
              <a:buFontTx/>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Tx/>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Tx/>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Tx/>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US" sz="2500" b="1" dirty="0" err="1"/>
              <a:t>ibm.biz</a:t>
            </a:r>
            <a:r>
              <a:rPr lang="en-US" sz="2500" b="1" dirty="0"/>
              <a:t>/watsonvr032818</a:t>
            </a:r>
          </a:p>
        </p:txBody>
      </p:sp>
    </p:spTree>
    <p:extLst>
      <p:ext uri="{BB962C8B-B14F-4D97-AF65-F5344CB8AC3E}">
        <p14:creationId xmlns:p14="http://schemas.microsoft.com/office/powerpoint/2010/main" val="106711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16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93-E18A-4512-A847-511CF0BB156E}"/>
              </a:ext>
            </a:extLst>
          </p:cNvPr>
          <p:cNvSpPr>
            <a:spLocks noGrp="1"/>
          </p:cNvSpPr>
          <p:nvPr>
            <p:ph type="title"/>
          </p:nvPr>
        </p:nvSpPr>
        <p:spPr/>
        <p:txBody>
          <a:bodyPr>
            <a:normAutofit fontScale="90000"/>
          </a:bodyPr>
          <a:lstStyle/>
          <a:p>
            <a:br>
              <a:rPr lang="en-US" dirty="0"/>
            </a:br>
            <a:r>
              <a:rPr lang="en-US" dirty="0"/>
              <a:t> Why Deep Learning? Why now?</a:t>
            </a:r>
          </a:p>
        </p:txBody>
      </p:sp>
      <p:sp>
        <p:nvSpPr>
          <p:cNvPr id="5" name="TextBox 4">
            <a:extLst>
              <a:ext uri="{FF2B5EF4-FFF2-40B4-BE49-F238E27FC236}">
                <a16:creationId xmlns:a16="http://schemas.microsoft.com/office/drawing/2014/main" id="{3A1278E9-CCCA-42DA-853D-0AB8FFE2E488}"/>
              </a:ext>
            </a:extLst>
          </p:cNvPr>
          <p:cNvSpPr txBox="1"/>
          <p:nvPr/>
        </p:nvSpPr>
        <p:spPr>
          <a:xfrm>
            <a:off x="2568183" y="1858585"/>
            <a:ext cx="984782" cy="300082"/>
          </a:xfrm>
          <a:prstGeom prst="rect">
            <a:avLst/>
          </a:prstGeom>
          <a:noFill/>
        </p:spPr>
        <p:txBody>
          <a:bodyPr wrap="square" rtlCol="0">
            <a:spAutoFit/>
          </a:bodyPr>
          <a:lstStyle/>
          <a:p>
            <a:r>
              <a:rPr lang="en-US" sz="1350" dirty="0">
                <a:solidFill>
                  <a:schemeClr val="bg1"/>
                </a:solidFill>
              </a:rPr>
              <a:t>Simple</a:t>
            </a:r>
          </a:p>
        </p:txBody>
      </p:sp>
      <p:sp>
        <p:nvSpPr>
          <p:cNvPr id="6" name="TextBox 5">
            <a:extLst>
              <a:ext uri="{FF2B5EF4-FFF2-40B4-BE49-F238E27FC236}">
                <a16:creationId xmlns:a16="http://schemas.microsoft.com/office/drawing/2014/main" id="{1F05177C-999E-4C83-9B7F-A8655F501BCD}"/>
              </a:ext>
            </a:extLst>
          </p:cNvPr>
          <p:cNvSpPr txBox="1"/>
          <p:nvPr/>
        </p:nvSpPr>
        <p:spPr>
          <a:xfrm>
            <a:off x="4527666" y="1858586"/>
            <a:ext cx="1250224" cy="300082"/>
          </a:xfrm>
          <a:prstGeom prst="rect">
            <a:avLst/>
          </a:prstGeom>
          <a:noFill/>
        </p:spPr>
        <p:txBody>
          <a:bodyPr wrap="square" rtlCol="0">
            <a:spAutoFit/>
          </a:bodyPr>
          <a:lstStyle/>
          <a:p>
            <a:r>
              <a:rPr lang="en-US" sz="1350" dirty="0">
                <a:solidFill>
                  <a:schemeClr val="bg1"/>
                </a:solidFill>
              </a:rPr>
              <a:t>Moderate</a:t>
            </a:r>
          </a:p>
        </p:txBody>
      </p:sp>
      <p:sp>
        <p:nvSpPr>
          <p:cNvPr id="7" name="TextBox 6">
            <a:extLst>
              <a:ext uri="{FF2B5EF4-FFF2-40B4-BE49-F238E27FC236}">
                <a16:creationId xmlns:a16="http://schemas.microsoft.com/office/drawing/2014/main" id="{CF533706-1E21-4223-94FB-5926CFF1DD34}"/>
              </a:ext>
            </a:extLst>
          </p:cNvPr>
          <p:cNvSpPr txBox="1"/>
          <p:nvPr/>
        </p:nvSpPr>
        <p:spPr>
          <a:xfrm>
            <a:off x="7606690" y="1858585"/>
            <a:ext cx="808555" cy="300082"/>
          </a:xfrm>
          <a:prstGeom prst="rect">
            <a:avLst/>
          </a:prstGeom>
          <a:noFill/>
        </p:spPr>
        <p:txBody>
          <a:bodyPr wrap="none" rtlCol="0">
            <a:spAutoFit/>
          </a:bodyPr>
          <a:lstStyle/>
          <a:p>
            <a:r>
              <a:rPr lang="en-US" sz="1350" dirty="0">
                <a:solidFill>
                  <a:schemeClr val="bg1"/>
                </a:solidFill>
              </a:rPr>
              <a:t>Complex</a:t>
            </a:r>
          </a:p>
        </p:txBody>
      </p:sp>
      <p:sp>
        <p:nvSpPr>
          <p:cNvPr id="8" name="TextBox 7">
            <a:extLst>
              <a:ext uri="{FF2B5EF4-FFF2-40B4-BE49-F238E27FC236}">
                <a16:creationId xmlns:a16="http://schemas.microsoft.com/office/drawing/2014/main" id="{31FAF47A-4265-489C-88CC-F8504F33A512}"/>
              </a:ext>
            </a:extLst>
          </p:cNvPr>
          <p:cNvSpPr txBox="1"/>
          <p:nvPr/>
        </p:nvSpPr>
        <p:spPr>
          <a:xfrm>
            <a:off x="2396921" y="3068419"/>
            <a:ext cx="1650206" cy="646331"/>
          </a:xfrm>
          <a:prstGeom prst="rect">
            <a:avLst/>
          </a:prstGeom>
          <a:noFill/>
        </p:spPr>
        <p:txBody>
          <a:bodyPr wrap="square" rtlCol="0">
            <a:spAutoFit/>
          </a:bodyPr>
          <a:lstStyle/>
          <a:p>
            <a:r>
              <a:rPr lang="en-US" sz="1200" dirty="0">
                <a:solidFill>
                  <a:schemeClr val="bg1"/>
                </a:solidFill>
              </a:rPr>
              <a:t>Basic Classifiers:</a:t>
            </a:r>
          </a:p>
          <a:p>
            <a:r>
              <a:rPr lang="en-US" sz="1200" dirty="0">
                <a:solidFill>
                  <a:schemeClr val="bg1"/>
                </a:solidFill>
              </a:rPr>
              <a:t>Logistic Regression or SVM</a:t>
            </a:r>
          </a:p>
        </p:txBody>
      </p:sp>
      <p:sp>
        <p:nvSpPr>
          <p:cNvPr id="14" name="Rectangle 13">
            <a:extLst>
              <a:ext uri="{FF2B5EF4-FFF2-40B4-BE49-F238E27FC236}">
                <a16:creationId xmlns:a16="http://schemas.microsoft.com/office/drawing/2014/main" id="{A867A84B-798E-4066-8399-FB834A305F4F}"/>
              </a:ext>
            </a:extLst>
          </p:cNvPr>
          <p:cNvSpPr/>
          <p:nvPr/>
        </p:nvSpPr>
        <p:spPr>
          <a:xfrm>
            <a:off x="2470180" y="2317119"/>
            <a:ext cx="5957888" cy="428625"/>
          </a:xfrm>
          <a:prstGeom prst="rect">
            <a:avLst/>
          </a:prstGeom>
          <a:gradFill flip="none" rotWithShape="1">
            <a:gsLst>
              <a:gs pos="0">
                <a:schemeClr val="accent1">
                  <a:shade val="30000"/>
                  <a:satMod val="115000"/>
                </a:schemeClr>
              </a:gs>
              <a:gs pos="100000">
                <a:schemeClr val="tx2">
                  <a:lumMod val="60000"/>
                  <a:lumOff val="40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Pattern Complexity</a:t>
            </a:r>
          </a:p>
        </p:txBody>
      </p:sp>
      <p:cxnSp>
        <p:nvCxnSpPr>
          <p:cNvPr id="23" name="Straight Arrow Connector 22">
            <a:extLst>
              <a:ext uri="{FF2B5EF4-FFF2-40B4-BE49-F238E27FC236}">
                <a16:creationId xmlns:a16="http://schemas.microsoft.com/office/drawing/2014/main" id="{22B45B1D-2B2E-4CC7-8ED7-1946B4B4C351}"/>
              </a:ext>
            </a:extLst>
          </p:cNvPr>
          <p:cNvCxnSpPr>
            <a:cxnSpLocks/>
          </p:cNvCxnSpPr>
          <p:nvPr/>
        </p:nvCxnSpPr>
        <p:spPr>
          <a:xfrm>
            <a:off x="28273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23B8A2-D4B1-4F12-87AC-E973D8DA745D}"/>
              </a:ext>
            </a:extLst>
          </p:cNvPr>
          <p:cNvCxnSpPr>
            <a:cxnSpLocks/>
          </p:cNvCxnSpPr>
          <p:nvPr/>
        </p:nvCxnSpPr>
        <p:spPr>
          <a:xfrm>
            <a:off x="4656168" y="2135586"/>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5EBF8BC-309F-4B8F-86BB-74025A0A3B72}"/>
              </a:ext>
            </a:extLst>
          </p:cNvPr>
          <p:cNvSpPr txBox="1"/>
          <p:nvPr/>
        </p:nvSpPr>
        <p:spPr>
          <a:xfrm>
            <a:off x="4308926" y="3098154"/>
            <a:ext cx="1489610" cy="461665"/>
          </a:xfrm>
          <a:prstGeom prst="rect">
            <a:avLst/>
          </a:prstGeom>
          <a:noFill/>
        </p:spPr>
        <p:txBody>
          <a:bodyPr wrap="square" rtlCol="0">
            <a:spAutoFit/>
          </a:bodyPr>
          <a:lstStyle/>
          <a:p>
            <a:r>
              <a:rPr lang="en-US" sz="1200" dirty="0">
                <a:solidFill>
                  <a:schemeClr val="bg1"/>
                </a:solidFill>
              </a:rPr>
              <a:t>Traditional Shallow Neural Network</a:t>
            </a:r>
          </a:p>
        </p:txBody>
      </p:sp>
      <p:cxnSp>
        <p:nvCxnSpPr>
          <p:cNvPr id="28" name="Straight Arrow Connector 27">
            <a:extLst>
              <a:ext uri="{FF2B5EF4-FFF2-40B4-BE49-F238E27FC236}">
                <a16:creationId xmlns:a16="http://schemas.microsoft.com/office/drawing/2014/main" id="{3082A6F1-0CBC-46DD-BF37-8C71F10DF4D5}"/>
              </a:ext>
            </a:extLst>
          </p:cNvPr>
          <p:cNvCxnSpPr>
            <a:cxnSpLocks/>
          </p:cNvCxnSpPr>
          <p:nvPr/>
        </p:nvCxnSpPr>
        <p:spPr>
          <a:xfrm>
            <a:off x="7995947" y="2135585"/>
            <a:ext cx="0" cy="7513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320B963-E625-4CF3-8712-5456D4FC0888}"/>
              </a:ext>
            </a:extLst>
          </p:cNvPr>
          <p:cNvSpPr txBox="1"/>
          <p:nvPr/>
        </p:nvSpPr>
        <p:spPr>
          <a:xfrm>
            <a:off x="7606690" y="3103042"/>
            <a:ext cx="868315" cy="300082"/>
          </a:xfrm>
          <a:prstGeom prst="rect">
            <a:avLst/>
          </a:prstGeom>
          <a:noFill/>
        </p:spPr>
        <p:txBody>
          <a:bodyPr wrap="none" rtlCol="0">
            <a:spAutoFit/>
          </a:bodyPr>
          <a:lstStyle/>
          <a:p>
            <a:r>
              <a:rPr lang="en-US" sz="1350" dirty="0">
                <a:solidFill>
                  <a:schemeClr val="bg1"/>
                </a:solidFill>
              </a:rPr>
              <a:t>Deep Net</a:t>
            </a:r>
          </a:p>
        </p:txBody>
      </p:sp>
      <p:sp>
        <p:nvSpPr>
          <p:cNvPr id="30" name="TextBox 29">
            <a:extLst>
              <a:ext uri="{FF2B5EF4-FFF2-40B4-BE49-F238E27FC236}">
                <a16:creationId xmlns:a16="http://schemas.microsoft.com/office/drawing/2014/main" id="{53E95077-EB60-41DE-85BF-077297971DC7}"/>
              </a:ext>
            </a:extLst>
          </p:cNvPr>
          <p:cNvSpPr txBox="1"/>
          <p:nvPr/>
        </p:nvSpPr>
        <p:spPr>
          <a:xfrm>
            <a:off x="2370792" y="4012421"/>
            <a:ext cx="6428742" cy="1131079"/>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chemeClr val="bg1"/>
                </a:solidFill>
              </a:rPr>
              <a:t>Increased availability of labelled data</a:t>
            </a:r>
          </a:p>
          <a:p>
            <a:pPr marL="214313" indent="-214313">
              <a:buFont typeface="Arial" panose="020B0604020202020204" pitchFamily="34" charset="0"/>
              <a:buChar char="•"/>
            </a:pPr>
            <a:r>
              <a:rPr lang="en-US" sz="1350" dirty="0">
                <a:solidFill>
                  <a:schemeClr val="bg1"/>
                </a:solidFill>
              </a:rPr>
              <a:t>Deep nets take a long time to train</a:t>
            </a:r>
          </a:p>
          <a:p>
            <a:pPr marL="214313" indent="-214313">
              <a:buFont typeface="Arial" panose="020B0604020202020204" pitchFamily="34" charset="0"/>
              <a:buChar char="•"/>
            </a:pPr>
            <a:r>
              <a:rPr lang="en-US" sz="1350" dirty="0">
                <a:solidFill>
                  <a:schemeClr val="bg1"/>
                </a:solidFill>
              </a:rPr>
              <a:t>Availability of high performance GPUs speeds up training of a deep net</a:t>
            </a:r>
          </a:p>
          <a:p>
            <a:pPr marL="214313" indent="-214313">
              <a:buFont typeface="Arial" panose="020B0604020202020204" pitchFamily="34" charset="0"/>
              <a:buChar char="•"/>
            </a:pPr>
            <a:r>
              <a:rPr lang="en-US" sz="1350" dirty="0">
                <a:solidFill>
                  <a:schemeClr val="bg1"/>
                </a:solidFill>
              </a:rPr>
              <a:t>GPU is approximately 250 times faster than CPU, i.e. the difference between one day of training and over eight months.</a:t>
            </a:r>
          </a:p>
        </p:txBody>
      </p:sp>
      <p:sp>
        <p:nvSpPr>
          <p:cNvPr id="3" name="TextBox 2">
            <a:extLst>
              <a:ext uri="{FF2B5EF4-FFF2-40B4-BE49-F238E27FC236}">
                <a16:creationId xmlns:a16="http://schemas.microsoft.com/office/drawing/2014/main" id="{F4A4C73B-315D-4479-B50E-A50142FF32D9}"/>
              </a:ext>
            </a:extLst>
          </p:cNvPr>
          <p:cNvSpPr txBox="1"/>
          <p:nvPr/>
        </p:nvSpPr>
        <p:spPr>
          <a:xfrm>
            <a:off x="2413397" y="1343031"/>
            <a:ext cx="6502003" cy="507831"/>
          </a:xfrm>
          <a:prstGeom prst="rect">
            <a:avLst/>
          </a:prstGeom>
          <a:noFill/>
        </p:spPr>
        <p:txBody>
          <a:bodyPr wrap="square" rtlCol="0">
            <a:spAutoFit/>
          </a:bodyPr>
          <a:lstStyle/>
          <a:p>
            <a:r>
              <a:rPr lang="en-US" sz="1350" dirty="0">
                <a:solidFill>
                  <a:schemeClr val="bg1"/>
                </a:solidFill>
              </a:rPr>
              <a:t>DL algorithms learn more complex patterns than is possible with traditional machine learning algorithms</a:t>
            </a:r>
          </a:p>
        </p:txBody>
      </p:sp>
    </p:spTree>
    <p:extLst>
      <p:ext uri="{BB962C8B-B14F-4D97-AF65-F5344CB8AC3E}">
        <p14:creationId xmlns:p14="http://schemas.microsoft.com/office/powerpoint/2010/main" val="81927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B560-F68F-7044-8CAA-58F92925AAB1}"/>
              </a:ext>
            </a:extLst>
          </p:cNvPr>
          <p:cNvSpPr>
            <a:spLocks noGrp="1"/>
          </p:cNvSpPr>
          <p:nvPr>
            <p:ph type="title"/>
          </p:nvPr>
        </p:nvSpPr>
        <p:spPr/>
        <p:txBody>
          <a:bodyPr/>
          <a:lstStyle/>
          <a:p>
            <a:r>
              <a:rPr lang="en-US" dirty="0"/>
              <a:t>Make me a </a:t>
            </a:r>
            <a:r>
              <a:rPr lang="en-US" dirty="0" err="1"/>
              <a:t>lego</a:t>
            </a:r>
            <a:r>
              <a:rPr lang="en-US" dirty="0"/>
              <a:t> shark!</a:t>
            </a:r>
          </a:p>
        </p:txBody>
      </p:sp>
      <p:pic>
        <p:nvPicPr>
          <p:cNvPr id="11" name="Content Placeholder 10">
            <a:extLst>
              <a:ext uri="{FF2B5EF4-FFF2-40B4-BE49-F238E27FC236}">
                <a16:creationId xmlns:a16="http://schemas.microsoft.com/office/drawing/2014/main" id="{7ECBA756-3E53-B14C-83B0-5E4FB55DB192}"/>
              </a:ext>
            </a:extLst>
          </p:cNvPr>
          <p:cNvPicPr>
            <a:picLocks noGrp="1" noChangeAspect="1"/>
          </p:cNvPicPr>
          <p:nvPr>
            <p:ph idx="1"/>
          </p:nvPr>
        </p:nvPicPr>
        <p:blipFill rotWithShape="1">
          <a:blip r:embed="rId3"/>
          <a:srcRect b="10029"/>
          <a:stretch/>
        </p:blipFill>
        <p:spPr>
          <a:xfrm>
            <a:off x="2438400" y="1165622"/>
            <a:ext cx="6477000" cy="3311128"/>
          </a:xfrm>
        </p:spPr>
      </p:pic>
    </p:spTree>
    <p:extLst>
      <p:ext uri="{BB962C8B-B14F-4D97-AF65-F5344CB8AC3E}">
        <p14:creationId xmlns:p14="http://schemas.microsoft.com/office/powerpoint/2010/main" val="3417475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BDE9-F0D2-5747-8930-55C07E0CC1C4}"/>
              </a:ext>
            </a:extLst>
          </p:cNvPr>
          <p:cNvSpPr>
            <a:spLocks noGrp="1"/>
          </p:cNvSpPr>
          <p:nvPr>
            <p:ph type="title"/>
          </p:nvPr>
        </p:nvSpPr>
        <p:spPr/>
        <p:txBody>
          <a:bodyPr>
            <a:normAutofit fontScale="90000"/>
          </a:bodyPr>
          <a:lstStyle/>
          <a:p>
            <a:r>
              <a:rPr lang="en-US" dirty="0"/>
              <a:t>Make me a Lego shark with deep learning</a:t>
            </a:r>
          </a:p>
        </p:txBody>
      </p:sp>
      <p:pic>
        <p:nvPicPr>
          <p:cNvPr id="7" name="Picture 6">
            <a:extLst>
              <a:ext uri="{FF2B5EF4-FFF2-40B4-BE49-F238E27FC236}">
                <a16:creationId xmlns:a16="http://schemas.microsoft.com/office/drawing/2014/main" id="{788F9078-9FEA-CF4D-AE21-CA13AE1FEE11}"/>
              </a:ext>
            </a:extLst>
          </p:cNvPr>
          <p:cNvPicPr>
            <a:picLocks noChangeAspect="1"/>
          </p:cNvPicPr>
          <p:nvPr/>
        </p:nvPicPr>
        <p:blipFill>
          <a:blip r:embed="rId3"/>
          <a:stretch>
            <a:fillRect/>
          </a:stretch>
        </p:blipFill>
        <p:spPr>
          <a:xfrm>
            <a:off x="2451100" y="1123950"/>
            <a:ext cx="6400800" cy="3736242"/>
          </a:xfrm>
          <a:prstGeom prst="rect">
            <a:avLst/>
          </a:prstGeom>
        </p:spPr>
      </p:pic>
    </p:spTree>
    <p:extLst>
      <p:ext uri="{BB962C8B-B14F-4D97-AF65-F5344CB8AC3E}">
        <p14:creationId xmlns:p14="http://schemas.microsoft.com/office/powerpoint/2010/main" val="781651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5260"/>
            <a:ext cx="6409134" cy="671143"/>
          </a:xfrm>
        </p:spPr>
        <p:txBody>
          <a:bodyPr>
            <a:normAutofit fontScale="90000"/>
          </a:bodyPr>
          <a:lstStyle/>
          <a:p>
            <a:r>
              <a:rPr lang="en-US" sz="2700" dirty="0"/>
              <a:t>What’s the difference between CPU’s and GPU’s?</a:t>
            </a:r>
          </a:p>
        </p:txBody>
      </p:sp>
      <p:pic>
        <p:nvPicPr>
          <p:cNvPr id="4" name="Mythbusters Demo GPU versus CPU.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8767" y="1276350"/>
            <a:ext cx="6248400" cy="3514725"/>
          </a:xfrm>
          <a:prstGeom prst="rect">
            <a:avLst/>
          </a:prstGeom>
        </p:spPr>
      </p:pic>
    </p:spTree>
    <p:extLst>
      <p:ext uri="{BB962C8B-B14F-4D97-AF65-F5344CB8AC3E}">
        <p14:creationId xmlns:p14="http://schemas.microsoft.com/office/powerpoint/2010/main" val="26954573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FF77E-44B2-42DF-BA58-A4A2B794836E}"/>
              </a:ext>
            </a:extLst>
          </p:cNvPr>
          <p:cNvPicPr>
            <a:picLocks noChangeAspect="1"/>
          </p:cNvPicPr>
          <p:nvPr/>
        </p:nvPicPr>
        <p:blipFill>
          <a:blip r:embed="rId3"/>
          <a:stretch>
            <a:fillRect/>
          </a:stretch>
        </p:blipFill>
        <p:spPr>
          <a:xfrm>
            <a:off x="2743200" y="361950"/>
            <a:ext cx="6132996" cy="4419600"/>
          </a:xfrm>
          <a:prstGeom prst="rect">
            <a:avLst/>
          </a:prstGeom>
        </p:spPr>
      </p:pic>
    </p:spTree>
    <p:extLst>
      <p:ext uri="{BB962C8B-B14F-4D97-AF65-F5344CB8AC3E}">
        <p14:creationId xmlns:p14="http://schemas.microsoft.com/office/powerpoint/2010/main" val="2874461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635" y="160132"/>
            <a:ext cx="6409134" cy="767010"/>
          </a:xfrm>
        </p:spPr>
        <p:txBody>
          <a:bodyPr/>
          <a:lstStyle/>
          <a:p>
            <a:r>
              <a:rPr lang="en-US" sz="4050" dirty="0"/>
              <a:t>Deep Learning is…</a:t>
            </a:r>
          </a:p>
        </p:txBody>
      </p:sp>
      <p:sp>
        <p:nvSpPr>
          <p:cNvPr id="6" name="TextBox 5"/>
          <p:cNvSpPr txBox="1"/>
          <p:nvPr/>
        </p:nvSpPr>
        <p:spPr>
          <a:xfrm>
            <a:off x="2166243" y="966762"/>
            <a:ext cx="6584801" cy="577081"/>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rPr>
              <a:t>a collection of statistical machine learning techniques</a:t>
            </a:r>
          </a:p>
          <a:p>
            <a:endParaRPr lang="en-US" sz="1350" dirty="0">
              <a:solidFill>
                <a:schemeClr val="bg1"/>
              </a:solidFill>
            </a:endParaRPr>
          </a:p>
        </p:txBody>
      </p:sp>
      <p:sp>
        <p:nvSpPr>
          <p:cNvPr id="7" name="TextBox 6"/>
          <p:cNvSpPr txBox="1"/>
          <p:nvPr/>
        </p:nvSpPr>
        <p:spPr>
          <a:xfrm>
            <a:off x="3331923" y="2310756"/>
            <a:ext cx="3651272" cy="577081"/>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rPr>
              <a:t>used to learn feature hierarchies</a:t>
            </a:r>
          </a:p>
          <a:p>
            <a:endParaRPr lang="en-US" sz="1350" dirty="0">
              <a:solidFill>
                <a:schemeClr val="bg1"/>
              </a:solidFill>
            </a:endParaRPr>
          </a:p>
        </p:txBody>
      </p:sp>
      <p:sp>
        <p:nvSpPr>
          <p:cNvPr id="8" name="TextBox 7"/>
          <p:cNvSpPr txBox="1"/>
          <p:nvPr/>
        </p:nvSpPr>
        <p:spPr>
          <a:xfrm>
            <a:off x="4317011" y="3779710"/>
            <a:ext cx="4487996" cy="577081"/>
          </a:xfrm>
          <a:prstGeom prst="rect">
            <a:avLst/>
          </a:prstGeom>
          <a:noFill/>
        </p:spPr>
        <p:txBody>
          <a:bodyPr wrap="square" rtlCol="0">
            <a:spAutoFit/>
          </a:bodyPr>
          <a:lstStyle/>
          <a:p>
            <a:pPr marL="257175" indent="-257175">
              <a:buFont typeface="Arial" panose="020B0604020202020204" pitchFamily="34" charset="0"/>
              <a:buChar char="•"/>
            </a:pPr>
            <a:r>
              <a:rPr lang="en-US" dirty="0">
                <a:solidFill>
                  <a:schemeClr val="bg1"/>
                </a:solidFill>
              </a:rPr>
              <a:t>based on artificial neural networks</a:t>
            </a:r>
          </a:p>
          <a:p>
            <a:endParaRPr lang="en-US" sz="1350" dirty="0">
              <a:solidFill>
                <a:schemeClr val="bg1"/>
              </a:solidFill>
            </a:endParaRPr>
          </a:p>
        </p:txBody>
      </p:sp>
      <p:sp>
        <p:nvSpPr>
          <p:cNvPr id="9" name="TextBox 8"/>
          <p:cNvSpPr txBox="1"/>
          <p:nvPr/>
        </p:nvSpPr>
        <p:spPr>
          <a:xfrm>
            <a:off x="2571100" y="1295093"/>
            <a:ext cx="5397917" cy="1015663"/>
          </a:xfrm>
          <a:prstGeom prst="rect">
            <a:avLst/>
          </a:prstGeom>
          <a:noFill/>
        </p:spPr>
        <p:txBody>
          <a:bodyPr wrap="square" rtlCol="0">
            <a:spAutoFit/>
          </a:bodyPr>
          <a:lstStyle/>
          <a:p>
            <a:pPr marL="257175" indent="-257175">
              <a:buFont typeface="Arial" panose="020B0604020202020204" pitchFamily="34" charset="0"/>
              <a:buChar char="•"/>
            </a:pPr>
            <a:r>
              <a:rPr lang="en-US" sz="1500" i="1" dirty="0">
                <a:solidFill>
                  <a:schemeClr val="bg1"/>
                </a:solidFill>
              </a:rPr>
              <a:t>Deep Boltzmann Machine (DBM)</a:t>
            </a:r>
          </a:p>
          <a:p>
            <a:pPr marL="257175" indent="-257175">
              <a:buFont typeface="Arial" panose="020B0604020202020204" pitchFamily="34" charset="0"/>
              <a:buChar char="•"/>
            </a:pPr>
            <a:r>
              <a:rPr lang="en-US" sz="1500" i="1" dirty="0">
                <a:solidFill>
                  <a:schemeClr val="bg1"/>
                </a:solidFill>
              </a:rPr>
              <a:t>Deep Belief Networks (DBN)</a:t>
            </a:r>
          </a:p>
          <a:p>
            <a:pPr marL="257175" indent="-257175">
              <a:buFont typeface="Arial" panose="020B0604020202020204" pitchFamily="34" charset="0"/>
              <a:buChar char="•"/>
            </a:pPr>
            <a:r>
              <a:rPr lang="en-US" sz="1500" i="1" dirty="0">
                <a:solidFill>
                  <a:schemeClr val="bg1"/>
                </a:solidFill>
              </a:rPr>
              <a:t>Recurrent Neural Networks (RNN)</a:t>
            </a:r>
          </a:p>
          <a:p>
            <a:pPr marL="257175" indent="-257175">
              <a:buFont typeface="Arial" panose="020B0604020202020204" pitchFamily="34" charset="0"/>
              <a:buChar char="•"/>
            </a:pPr>
            <a:r>
              <a:rPr lang="en-US" sz="1500" i="1" dirty="0">
                <a:solidFill>
                  <a:schemeClr val="bg1"/>
                </a:solidFill>
              </a:rPr>
              <a:t>Convolutional Neural Networks (CNN), etc.</a:t>
            </a:r>
          </a:p>
        </p:txBody>
      </p:sp>
      <p:pic>
        <p:nvPicPr>
          <p:cNvPr id="10"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0644"/>
          <a:stretch/>
        </p:blipFill>
        <p:spPr>
          <a:xfrm>
            <a:off x="4317011" y="2691424"/>
            <a:ext cx="1298878" cy="963326"/>
          </a:xfrm>
        </p:spPr>
      </p:pic>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400800" y="4148793"/>
            <a:ext cx="1346043" cy="9711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08959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A0E8-AF21-E042-862E-58AA54EF654F}"/>
              </a:ext>
            </a:extLst>
          </p:cNvPr>
          <p:cNvSpPr>
            <a:spLocks noGrp="1"/>
          </p:cNvSpPr>
          <p:nvPr>
            <p:ph type="ctrTitle"/>
          </p:nvPr>
        </p:nvSpPr>
        <p:spPr/>
        <p:txBody>
          <a:bodyPr/>
          <a:lstStyle/>
          <a:p>
            <a:r>
              <a:rPr lang="en-US" dirty="0"/>
              <a:t>How does it work?</a:t>
            </a:r>
          </a:p>
        </p:txBody>
      </p:sp>
      <p:sp>
        <p:nvSpPr>
          <p:cNvPr id="3" name="Subtitle 2">
            <a:extLst>
              <a:ext uri="{FF2B5EF4-FFF2-40B4-BE49-F238E27FC236}">
                <a16:creationId xmlns:a16="http://schemas.microsoft.com/office/drawing/2014/main" id="{7AB456D1-73D0-464B-B67F-8AA8362C548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013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14600" y="1733550"/>
            <a:ext cx="6410848" cy="26637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6000" dirty="0">
                <a:solidFill>
                  <a:schemeClr val="bg1"/>
                </a:solidFill>
              </a:rPr>
              <a:t>Let’s get started… </a:t>
            </a:r>
            <a:br>
              <a:rPr lang="en-US" sz="6000" dirty="0">
                <a:solidFill>
                  <a:schemeClr val="bg1"/>
                </a:solidFill>
              </a:rPr>
            </a:br>
            <a:r>
              <a:rPr lang="en-US" sz="6000" dirty="0">
                <a:solidFill>
                  <a:schemeClr val="bg1"/>
                </a:solidFill>
              </a:rPr>
              <a:t>with a </a:t>
            </a:r>
            <a:r>
              <a:rPr lang="en-US" sz="6000" u="sng" dirty="0">
                <a:solidFill>
                  <a:schemeClr val="bg1"/>
                </a:solidFill>
              </a:rPr>
              <a:t>QUIZ!!</a:t>
            </a:r>
          </a:p>
        </p:txBody>
      </p:sp>
    </p:spTree>
    <p:extLst>
      <p:ext uri="{BB962C8B-B14F-4D97-AF65-F5344CB8AC3E}">
        <p14:creationId xmlns:p14="http://schemas.microsoft.com/office/powerpoint/2010/main" val="166552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201168"/>
            <a:ext cx="6553200" cy="381000"/>
          </a:xfrm>
        </p:spPr>
        <p:txBody>
          <a:bodyPr>
            <a:normAutofit fontScale="90000"/>
          </a:bodyPr>
          <a:lstStyle/>
          <a:p>
            <a:r>
              <a:rPr lang="en-US" b="1" dirty="0"/>
              <a:t>Do you see a Cat or a Dog?</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66" y="1200150"/>
            <a:ext cx="6140863" cy="3266939"/>
          </a:xfrm>
          <a:prstGeom prst="rect">
            <a:avLst/>
          </a:prstGeom>
        </p:spPr>
      </p:pic>
    </p:spTree>
    <p:extLst>
      <p:ext uri="{BB962C8B-B14F-4D97-AF65-F5344CB8AC3E}">
        <p14:creationId xmlns:p14="http://schemas.microsoft.com/office/powerpoint/2010/main" val="507752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052" y="1276350"/>
            <a:ext cx="5994400" cy="3147059"/>
          </a:xfrm>
          <a:prstGeom prst="rect">
            <a:avLst/>
          </a:prstGeom>
        </p:spPr>
      </p:pic>
      <p:sp>
        <p:nvSpPr>
          <p:cNvPr id="6" name="Title 1"/>
          <p:cNvSpPr>
            <a:spLocks noGrp="1"/>
          </p:cNvSpPr>
          <p:nvPr>
            <p:ph type="title"/>
          </p:nvPr>
        </p:nvSpPr>
        <p:spPr>
          <a:xfrm>
            <a:off x="2362200" y="201168"/>
            <a:ext cx="6553200" cy="381000"/>
          </a:xfrm>
        </p:spPr>
        <p:txBody>
          <a:bodyPr>
            <a:normAutofit fontScale="90000"/>
          </a:bodyPr>
          <a:lstStyle/>
          <a:p>
            <a:r>
              <a:rPr lang="en-US" b="1" dirty="0"/>
              <a:t>Where is the cat?</a:t>
            </a:r>
          </a:p>
        </p:txBody>
      </p:sp>
    </p:spTree>
    <p:extLst>
      <p:ext uri="{BB962C8B-B14F-4D97-AF65-F5344CB8AC3E}">
        <p14:creationId xmlns:p14="http://schemas.microsoft.com/office/powerpoint/2010/main" val="373414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a:xfrm rot="16200000">
            <a:off x="2676257" y="-1251101"/>
            <a:ext cx="5269373" cy="7666113"/>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67149"/>
              <a:gd name="connsiteY0" fmla="*/ 280865 h 1946475"/>
              <a:gd name="connsiteX1" fmla="*/ 2419519 w 9167149"/>
              <a:gd name="connsiteY1" fmla="*/ 582967 h 1946475"/>
              <a:gd name="connsiteX2" fmla="*/ 6546457 w 9167149"/>
              <a:gd name="connsiteY2" fmla="*/ 65078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280865 h 1946475"/>
              <a:gd name="connsiteX1" fmla="*/ 2419519 w 9167149"/>
              <a:gd name="connsiteY1" fmla="*/ 582967 h 1946475"/>
              <a:gd name="connsiteX2" fmla="*/ 6523307 w 9167149"/>
              <a:gd name="connsiteY2" fmla="*/ 250273 h 1946475"/>
              <a:gd name="connsiteX3" fmla="*/ 9167149 w 9167149"/>
              <a:gd name="connsiteY3" fmla="*/ 0 h 1946475"/>
              <a:gd name="connsiteX4" fmla="*/ 9144000 w 9167149"/>
              <a:gd name="connsiteY4" fmla="*/ 1946475 h 1946475"/>
              <a:gd name="connsiteX5" fmla="*/ 0 w 9167149"/>
              <a:gd name="connsiteY5" fmla="*/ 1946475 h 1946475"/>
              <a:gd name="connsiteX6" fmla="*/ 0 w 9167149"/>
              <a:gd name="connsiteY6" fmla="*/ 280865 h 1946475"/>
              <a:gd name="connsiteX0" fmla="*/ 0 w 9167149"/>
              <a:gd name="connsiteY0" fmla="*/ 323019 h 1988629"/>
              <a:gd name="connsiteX1" fmla="*/ 2419519 w 9167149"/>
              <a:gd name="connsiteY1" fmla="*/ 625121 h 1988629"/>
              <a:gd name="connsiteX2" fmla="*/ 9167149 w 9167149"/>
              <a:gd name="connsiteY2" fmla="*/ 42154 h 1988629"/>
              <a:gd name="connsiteX3" fmla="*/ 9144000 w 9167149"/>
              <a:gd name="connsiteY3" fmla="*/ 1988629 h 1988629"/>
              <a:gd name="connsiteX4" fmla="*/ 0 w 9167149"/>
              <a:gd name="connsiteY4" fmla="*/ 1988629 h 1988629"/>
              <a:gd name="connsiteX5" fmla="*/ 0 w 9167149"/>
              <a:gd name="connsiteY5" fmla="*/ 323019 h 1988629"/>
              <a:gd name="connsiteX0" fmla="*/ 0 w 9155574"/>
              <a:gd name="connsiteY0" fmla="*/ 0 h 1665610"/>
              <a:gd name="connsiteX1" fmla="*/ 2419519 w 9155574"/>
              <a:gd name="connsiteY1" fmla="*/ 302102 h 1665610"/>
              <a:gd name="connsiteX2" fmla="*/ 9155574 w 9155574"/>
              <a:gd name="connsiteY2" fmla="*/ 251570 h 1665610"/>
              <a:gd name="connsiteX3" fmla="*/ 9144000 w 9155574"/>
              <a:gd name="connsiteY3" fmla="*/ 1665610 h 1665610"/>
              <a:gd name="connsiteX4" fmla="*/ 0 w 9155574"/>
              <a:gd name="connsiteY4" fmla="*/ 1665610 h 1665610"/>
              <a:gd name="connsiteX5" fmla="*/ 0 w 9155574"/>
              <a:gd name="connsiteY5" fmla="*/ 0 h 1665610"/>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0 w 9167150"/>
              <a:gd name="connsiteY4" fmla="*/ 1665610 h 4848648"/>
              <a:gd name="connsiteX5" fmla="*/ 0 w 9167150"/>
              <a:gd name="connsiteY5" fmla="*/ 0 h 4848648"/>
              <a:gd name="connsiteX0" fmla="*/ 0 w 9167150"/>
              <a:gd name="connsiteY0" fmla="*/ 0 h 4848648"/>
              <a:gd name="connsiteX1" fmla="*/ 2419519 w 9167150"/>
              <a:gd name="connsiteY1" fmla="*/ 302102 h 4848648"/>
              <a:gd name="connsiteX2" fmla="*/ 9155574 w 9167150"/>
              <a:gd name="connsiteY2" fmla="*/ 251570 h 4848648"/>
              <a:gd name="connsiteX3" fmla="*/ 9167150 w 9167150"/>
              <a:gd name="connsiteY3" fmla="*/ 4848648 h 4848648"/>
              <a:gd name="connsiteX4" fmla="*/ 11575 w 9167150"/>
              <a:gd name="connsiteY4" fmla="*/ 4825499 h 4848648"/>
              <a:gd name="connsiteX5" fmla="*/ 0 w 9167150"/>
              <a:gd name="connsiteY5" fmla="*/ 0 h 4848648"/>
              <a:gd name="connsiteX0" fmla="*/ 3630 w 9170780"/>
              <a:gd name="connsiteY0" fmla="*/ 0 h 4852739"/>
              <a:gd name="connsiteX1" fmla="*/ 2423149 w 9170780"/>
              <a:gd name="connsiteY1" fmla="*/ 302102 h 4852739"/>
              <a:gd name="connsiteX2" fmla="*/ 9159204 w 9170780"/>
              <a:gd name="connsiteY2" fmla="*/ 251570 h 4852739"/>
              <a:gd name="connsiteX3" fmla="*/ 9170780 w 9170780"/>
              <a:gd name="connsiteY3" fmla="*/ 4848648 h 4852739"/>
              <a:gd name="connsiteX4" fmla="*/ 867 w 9170780"/>
              <a:gd name="connsiteY4" fmla="*/ 4852739 h 4852739"/>
              <a:gd name="connsiteX5" fmla="*/ 3630 w 9170780"/>
              <a:gd name="connsiteY5" fmla="*/ 0 h 485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780" h="4852739">
                <a:moveTo>
                  <a:pt x="3630" y="0"/>
                </a:moveTo>
                <a:cubicBezTo>
                  <a:pt x="451389" y="74851"/>
                  <a:pt x="897220" y="260174"/>
                  <a:pt x="2423149" y="302102"/>
                </a:cubicBezTo>
                <a:cubicBezTo>
                  <a:pt x="3949078" y="344030"/>
                  <a:pt x="8038457" y="24319"/>
                  <a:pt x="9159204" y="251570"/>
                </a:cubicBezTo>
                <a:cubicBezTo>
                  <a:pt x="9163063" y="1783929"/>
                  <a:pt x="9166921" y="3316289"/>
                  <a:pt x="9170780" y="4848648"/>
                </a:cubicBezTo>
                <a:lnTo>
                  <a:pt x="867" y="4852739"/>
                </a:lnTo>
                <a:cubicBezTo>
                  <a:pt x="-2991" y="3244239"/>
                  <a:pt x="7488" y="1608500"/>
                  <a:pt x="3630" y="0"/>
                </a:cubicBezTo>
                <a:close/>
              </a:path>
            </a:pathLst>
          </a:custGeom>
          <a:gradFill flip="none" rotWithShape="1">
            <a:gsLst>
              <a:gs pos="0">
                <a:schemeClr val="bg2">
                  <a:lumMod val="25000"/>
                </a:schemeClr>
              </a:gs>
              <a:gs pos="32000">
                <a:schemeClr val="bg2">
                  <a:lumMod val="10000"/>
                </a:schemeClr>
              </a:gs>
              <a:gs pos="18000">
                <a:schemeClr val="bg2">
                  <a:lumMod val="10000"/>
                </a:schemeClr>
              </a:gs>
              <a:gs pos="100000">
                <a:schemeClr val="tx1">
                  <a:lumMod val="95000"/>
                  <a:lumOff val="5000"/>
                </a:schemeClr>
              </a:gs>
            </a:gsLst>
            <a:lin ang="5400000" scaled="0"/>
            <a:tileRect/>
          </a:gradFill>
          <a:ln>
            <a:noFill/>
          </a:ln>
          <a:scene3d>
            <a:camera prst="orthographicFront"/>
            <a:lightRig rig="threePt" dir="t"/>
          </a:scene3d>
          <a:sp3d extrusionH="120650">
            <a:bevelT/>
            <a:extrusionClr>
              <a:schemeClr val="accent1">
                <a:lumMod val="75000"/>
              </a:schemeClr>
            </a:extrusionClr>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514600" y="-32193"/>
            <a:ext cx="7272670" cy="708422"/>
          </a:xfrm>
        </p:spPr>
        <p:txBody>
          <a:bodyPr/>
          <a:lstStyle/>
          <a:p>
            <a:r>
              <a:rPr lang="en-US" dirty="0">
                <a:solidFill>
                  <a:schemeClr val="accent1">
                    <a:lumMod val="20000"/>
                    <a:lumOff val="80000"/>
                  </a:schemeClr>
                </a:solidFill>
              </a:rPr>
              <a:t>Introductions</a:t>
            </a:r>
          </a:p>
        </p:txBody>
      </p:sp>
      <p:sp>
        <p:nvSpPr>
          <p:cNvPr id="7" name="Rectangle 10"/>
          <p:cNvSpPr/>
          <p:nvPr/>
        </p:nvSpPr>
        <p:spPr>
          <a:xfrm rot="5400000">
            <a:off x="-596774" y="2280788"/>
            <a:ext cx="5260698" cy="542865"/>
          </a:xfrm>
          <a:custGeom>
            <a:avLst/>
            <a:gdLst>
              <a:gd name="connsiteX0" fmla="*/ 0 w 9144000"/>
              <a:gd name="connsiteY0" fmla="*/ 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0 h 2895600"/>
              <a:gd name="connsiteX0" fmla="*/ 0 w 9144000"/>
              <a:gd name="connsiteY0" fmla="*/ 1229990 h 2895600"/>
              <a:gd name="connsiteX1" fmla="*/ 9144000 w 9144000"/>
              <a:gd name="connsiteY1" fmla="*/ 0 h 2895600"/>
              <a:gd name="connsiteX2" fmla="*/ 9144000 w 9144000"/>
              <a:gd name="connsiteY2" fmla="*/ 2895600 h 2895600"/>
              <a:gd name="connsiteX3" fmla="*/ 0 w 9144000"/>
              <a:gd name="connsiteY3" fmla="*/ 2895600 h 2895600"/>
              <a:gd name="connsiteX4" fmla="*/ 0 w 9144000"/>
              <a:gd name="connsiteY4" fmla="*/ 1229990 h 2895600"/>
              <a:gd name="connsiteX0" fmla="*/ 0 w 9144000"/>
              <a:gd name="connsiteY0" fmla="*/ 1229990 h 2895600"/>
              <a:gd name="connsiteX1" fmla="*/ 704007 w 9144000"/>
              <a:gd name="connsiteY1" fmla="*/ 115176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9144000 w 9144000"/>
              <a:gd name="connsiteY2" fmla="*/ 0 h 2895600"/>
              <a:gd name="connsiteX3" fmla="*/ 9144000 w 9144000"/>
              <a:gd name="connsiteY3" fmla="*/ 2895600 h 2895600"/>
              <a:gd name="connsiteX4" fmla="*/ 0 w 9144000"/>
              <a:gd name="connsiteY4" fmla="*/ 2895600 h 2895600"/>
              <a:gd name="connsiteX5" fmla="*/ 0 w 9144000"/>
              <a:gd name="connsiteY5" fmla="*/ 1229990 h 2895600"/>
              <a:gd name="connsiteX0" fmla="*/ 0 w 9144000"/>
              <a:gd name="connsiteY0" fmla="*/ 1229990 h 2895600"/>
              <a:gd name="connsiteX1" fmla="*/ 2249586 w 9144000"/>
              <a:gd name="connsiteY1" fmla="*/ 1548276 h 2895600"/>
              <a:gd name="connsiteX2" fmla="*/ 5882910 w 9144000"/>
              <a:gd name="connsiteY2" fmla="*/ 730981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249586 w 9144000"/>
              <a:gd name="connsiteY1" fmla="*/ 1548276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24000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419519 w 9144000"/>
              <a:gd name="connsiteY1" fmla="*/ 1532092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396370 w 9144000"/>
              <a:gd name="connsiteY1" fmla="*/ 386198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0 w 9144000"/>
              <a:gd name="connsiteY5" fmla="*/ 2895600 h 2895600"/>
              <a:gd name="connsiteX6" fmla="*/ 0 w 9144000"/>
              <a:gd name="connsiteY6"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3019063 w 9144000"/>
              <a:gd name="connsiteY5" fmla="*/ 2892706 h 2895600"/>
              <a:gd name="connsiteX6" fmla="*/ 0 w 9144000"/>
              <a:gd name="connsiteY6" fmla="*/ 2895600 h 2895600"/>
              <a:gd name="connsiteX7" fmla="*/ 0 w 9144000"/>
              <a:gd name="connsiteY7"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3019063 w 9144000"/>
              <a:gd name="connsiteY6" fmla="*/ 2892706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2895600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665088 w 9144000"/>
              <a:gd name="connsiteY5" fmla="*/ 2892706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44000"/>
              <a:gd name="connsiteY0" fmla="*/ 1229990 h 2895600"/>
              <a:gd name="connsiteX1" fmla="*/ 2813058 w 9144000"/>
              <a:gd name="connsiteY1" fmla="*/ 698714 h 2895600"/>
              <a:gd name="connsiteX2" fmla="*/ 6546457 w 9144000"/>
              <a:gd name="connsiteY2" fmla="*/ 1014203 h 2895600"/>
              <a:gd name="connsiteX3" fmla="*/ 9144000 w 9144000"/>
              <a:gd name="connsiteY3" fmla="*/ 0 h 2895600"/>
              <a:gd name="connsiteX4" fmla="*/ 9144000 w 9144000"/>
              <a:gd name="connsiteY4" fmla="*/ 2895600 h 2895600"/>
              <a:gd name="connsiteX5" fmla="*/ 6572491 w 9144000"/>
              <a:gd name="connsiteY5" fmla="*/ 1283825 h 2895600"/>
              <a:gd name="connsiteX6" fmla="*/ 2810718 w 9144000"/>
              <a:gd name="connsiteY6" fmla="*/ 843987 h 2895600"/>
              <a:gd name="connsiteX7" fmla="*/ 0 w 9144000"/>
              <a:gd name="connsiteY7" fmla="*/ 1471914 h 2895600"/>
              <a:gd name="connsiteX8" fmla="*/ 0 w 9144000"/>
              <a:gd name="connsiteY8" fmla="*/ 1229990 h 2895600"/>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72491 w 9155575"/>
              <a:gd name="connsiteY5" fmla="*/ 1283825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55575"/>
              <a:gd name="connsiteY0" fmla="*/ 1229990 h 1471914"/>
              <a:gd name="connsiteX1" fmla="*/ 2813058 w 9155575"/>
              <a:gd name="connsiteY1" fmla="*/ 698714 h 1471914"/>
              <a:gd name="connsiteX2" fmla="*/ 6546457 w 9155575"/>
              <a:gd name="connsiteY2" fmla="*/ 1014203 h 1471914"/>
              <a:gd name="connsiteX3" fmla="*/ 9144000 w 9155575"/>
              <a:gd name="connsiteY3" fmla="*/ 0 h 1471914"/>
              <a:gd name="connsiteX4" fmla="*/ 9155575 w 9155575"/>
              <a:gd name="connsiteY4" fmla="*/ 233423 h 1471914"/>
              <a:gd name="connsiteX5" fmla="*/ 6537767 w 9155575"/>
              <a:gd name="connsiteY5" fmla="*/ 1191227 h 1471914"/>
              <a:gd name="connsiteX6" fmla="*/ 2810718 w 9155575"/>
              <a:gd name="connsiteY6" fmla="*/ 843987 h 1471914"/>
              <a:gd name="connsiteX7" fmla="*/ 0 w 9155575"/>
              <a:gd name="connsiteY7" fmla="*/ 1471914 h 1471914"/>
              <a:gd name="connsiteX8" fmla="*/ 0 w 915557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91227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843987 h 1471914"/>
              <a:gd name="connsiteX7" fmla="*/ 0 w 9178725"/>
              <a:gd name="connsiteY7" fmla="*/ 1471914 h 1471914"/>
              <a:gd name="connsiteX8" fmla="*/ 0 w 9178725"/>
              <a:gd name="connsiteY8" fmla="*/ 1229990 h 1471914"/>
              <a:gd name="connsiteX0" fmla="*/ 0 w 9178725"/>
              <a:gd name="connsiteY0" fmla="*/ 1229990 h 1471914"/>
              <a:gd name="connsiteX1" fmla="*/ 2813058 w 9178725"/>
              <a:gd name="connsiteY1" fmla="*/ 698714 h 1471914"/>
              <a:gd name="connsiteX2" fmla="*/ 6546457 w 9178725"/>
              <a:gd name="connsiteY2" fmla="*/ 1014203 h 1471914"/>
              <a:gd name="connsiteX3" fmla="*/ 9144000 w 9178725"/>
              <a:gd name="connsiteY3" fmla="*/ 0 h 1471914"/>
              <a:gd name="connsiteX4" fmla="*/ 9178725 w 9178725"/>
              <a:gd name="connsiteY4" fmla="*/ 140826 h 1471914"/>
              <a:gd name="connsiteX5" fmla="*/ 6537767 w 9178725"/>
              <a:gd name="connsiteY5" fmla="*/ 1121779 h 1471914"/>
              <a:gd name="connsiteX6" fmla="*/ 2810718 w 9178725"/>
              <a:gd name="connsiteY6" fmla="*/ 797688 h 1471914"/>
              <a:gd name="connsiteX7" fmla="*/ 0 w 9178725"/>
              <a:gd name="connsiteY7" fmla="*/ 1471914 h 1471914"/>
              <a:gd name="connsiteX8" fmla="*/ 0 w 9178725"/>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221848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1229990 h 1471914"/>
              <a:gd name="connsiteX1" fmla="*/ 2813058 w 9144001"/>
              <a:gd name="connsiteY1" fmla="*/ 698714 h 1471914"/>
              <a:gd name="connsiteX2" fmla="*/ 6546457 w 9144001"/>
              <a:gd name="connsiteY2" fmla="*/ 1014203 h 1471914"/>
              <a:gd name="connsiteX3" fmla="*/ 9144000 w 9144001"/>
              <a:gd name="connsiteY3" fmla="*/ 0 h 1471914"/>
              <a:gd name="connsiteX4" fmla="*/ 9144001 w 9144001"/>
              <a:gd name="connsiteY4" fmla="*/ 1032076 h 1471914"/>
              <a:gd name="connsiteX5" fmla="*/ 6537767 w 9144001"/>
              <a:gd name="connsiteY5" fmla="*/ 1121779 h 1471914"/>
              <a:gd name="connsiteX6" fmla="*/ 2810718 w 9144001"/>
              <a:gd name="connsiteY6" fmla="*/ 797688 h 1471914"/>
              <a:gd name="connsiteX7" fmla="*/ 0 w 9144001"/>
              <a:gd name="connsiteY7" fmla="*/ 1471914 h 1471914"/>
              <a:gd name="connsiteX8" fmla="*/ 0 w 9144001"/>
              <a:gd name="connsiteY8" fmla="*/ 1229990 h 1471914"/>
              <a:gd name="connsiteX0" fmla="*/ 0 w 9144001"/>
              <a:gd name="connsiteY0" fmla="*/ 531308 h 773232"/>
              <a:gd name="connsiteX1" fmla="*/ 2813058 w 9144001"/>
              <a:gd name="connsiteY1" fmla="*/ 32 h 773232"/>
              <a:gd name="connsiteX2" fmla="*/ 6546457 w 9144001"/>
              <a:gd name="connsiteY2" fmla="*/ 315521 h 773232"/>
              <a:gd name="connsiteX3" fmla="*/ 9144001 w 9144001"/>
              <a:gd name="connsiteY3" fmla="*/ 53672 h 773232"/>
              <a:gd name="connsiteX4" fmla="*/ 9144001 w 9144001"/>
              <a:gd name="connsiteY4" fmla="*/ 333394 h 773232"/>
              <a:gd name="connsiteX5" fmla="*/ 6537767 w 9144001"/>
              <a:gd name="connsiteY5" fmla="*/ 423097 h 773232"/>
              <a:gd name="connsiteX6" fmla="*/ 2810718 w 9144001"/>
              <a:gd name="connsiteY6" fmla="*/ 99006 h 773232"/>
              <a:gd name="connsiteX7" fmla="*/ 0 w 9144001"/>
              <a:gd name="connsiteY7" fmla="*/ 773232 h 773232"/>
              <a:gd name="connsiteX8" fmla="*/ 0 w 9144001"/>
              <a:gd name="connsiteY8" fmla="*/ 531308 h 773232"/>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37767 w 9144001"/>
              <a:gd name="connsiteY5" fmla="*/ 477876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10718 w 9144001"/>
              <a:gd name="connsiteY6" fmla="*/ 153785 h 828011"/>
              <a:gd name="connsiteX7" fmla="*/ 0 w 9144001"/>
              <a:gd name="connsiteY7" fmla="*/ 828011 h 828011"/>
              <a:gd name="connsiteX8" fmla="*/ 0 w 9144001"/>
              <a:gd name="connsiteY8" fmla="*/ 586087 h 828011"/>
              <a:gd name="connsiteX0" fmla="*/ 0 w 9144001"/>
              <a:gd name="connsiteY0" fmla="*/ 586087 h 828011"/>
              <a:gd name="connsiteX1" fmla="*/ 2813058 w 9144001"/>
              <a:gd name="connsiteY1" fmla="*/ 54811 h 828011"/>
              <a:gd name="connsiteX2" fmla="*/ 6623477 w 9144001"/>
              <a:gd name="connsiteY2" fmla="*/ 23059 h 828011"/>
              <a:gd name="connsiteX3" fmla="*/ 9144001 w 9144001"/>
              <a:gd name="connsiteY3" fmla="*/ 108451 h 828011"/>
              <a:gd name="connsiteX4" fmla="*/ 9144001 w 9144001"/>
              <a:gd name="connsiteY4" fmla="*/ 388173 h 828011"/>
              <a:gd name="connsiteX5" fmla="*/ 6522367 w 9144001"/>
              <a:gd name="connsiteY5" fmla="*/ 165360 h 828011"/>
              <a:gd name="connsiteX6" fmla="*/ 2872339 w 9144001"/>
              <a:gd name="connsiteY6" fmla="*/ 269532 h 828011"/>
              <a:gd name="connsiteX7" fmla="*/ 0 w 9144001"/>
              <a:gd name="connsiteY7" fmla="*/ 828011 h 828011"/>
              <a:gd name="connsiteX8" fmla="*/ 0 w 9144001"/>
              <a:gd name="connsiteY8" fmla="*/ 586087 h 828011"/>
              <a:gd name="connsiteX0" fmla="*/ 0 w 9144001"/>
              <a:gd name="connsiteY0" fmla="*/ 563526 h 805450"/>
              <a:gd name="connsiteX1" fmla="*/ 2797657 w 9144001"/>
              <a:gd name="connsiteY1" fmla="*/ 194295 h 805450"/>
              <a:gd name="connsiteX2" fmla="*/ 6623477 w 9144001"/>
              <a:gd name="connsiteY2" fmla="*/ 498 h 805450"/>
              <a:gd name="connsiteX3" fmla="*/ 9144001 w 9144001"/>
              <a:gd name="connsiteY3" fmla="*/ 85890 h 805450"/>
              <a:gd name="connsiteX4" fmla="*/ 9144001 w 9144001"/>
              <a:gd name="connsiteY4" fmla="*/ 365612 h 805450"/>
              <a:gd name="connsiteX5" fmla="*/ 6522367 w 9144001"/>
              <a:gd name="connsiteY5" fmla="*/ 142799 h 805450"/>
              <a:gd name="connsiteX6" fmla="*/ 2872339 w 9144001"/>
              <a:gd name="connsiteY6" fmla="*/ 246971 h 805450"/>
              <a:gd name="connsiteX7" fmla="*/ 0 w 9144001"/>
              <a:gd name="connsiteY7" fmla="*/ 805450 h 805450"/>
              <a:gd name="connsiteX8" fmla="*/ 0 w 9144001"/>
              <a:gd name="connsiteY8" fmla="*/ 563526 h 805450"/>
              <a:gd name="connsiteX0" fmla="*/ 0 w 9144001"/>
              <a:gd name="connsiteY0" fmla="*/ 0 h 820658"/>
              <a:gd name="connsiteX1" fmla="*/ 2797657 w 9144001"/>
              <a:gd name="connsiteY1" fmla="*/ 209503 h 820658"/>
              <a:gd name="connsiteX2" fmla="*/ 6623477 w 9144001"/>
              <a:gd name="connsiteY2" fmla="*/ 15706 h 820658"/>
              <a:gd name="connsiteX3" fmla="*/ 9144001 w 9144001"/>
              <a:gd name="connsiteY3" fmla="*/ 101098 h 820658"/>
              <a:gd name="connsiteX4" fmla="*/ 9144001 w 9144001"/>
              <a:gd name="connsiteY4" fmla="*/ 380820 h 820658"/>
              <a:gd name="connsiteX5" fmla="*/ 6522367 w 9144001"/>
              <a:gd name="connsiteY5" fmla="*/ 158007 h 820658"/>
              <a:gd name="connsiteX6" fmla="*/ 2872339 w 9144001"/>
              <a:gd name="connsiteY6" fmla="*/ 262179 h 820658"/>
              <a:gd name="connsiteX7" fmla="*/ 0 w 9144001"/>
              <a:gd name="connsiteY7" fmla="*/ 820658 h 820658"/>
              <a:gd name="connsiteX8" fmla="*/ 0 w 9144001"/>
              <a:gd name="connsiteY8" fmla="*/ 0 h 82065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4118"/>
              <a:gd name="connsiteX1" fmla="*/ 2813061 w 9159405"/>
              <a:gd name="connsiteY1" fmla="*/ 209503 h 404118"/>
              <a:gd name="connsiteX2" fmla="*/ 6638881 w 9159405"/>
              <a:gd name="connsiteY2" fmla="*/ 15706 h 404118"/>
              <a:gd name="connsiteX3" fmla="*/ 9159405 w 9159405"/>
              <a:gd name="connsiteY3" fmla="*/ 101098 h 404118"/>
              <a:gd name="connsiteX4" fmla="*/ 9159405 w 9159405"/>
              <a:gd name="connsiteY4" fmla="*/ 380820 h 404118"/>
              <a:gd name="connsiteX5" fmla="*/ 6537771 w 9159405"/>
              <a:gd name="connsiteY5" fmla="*/ 158007 h 404118"/>
              <a:gd name="connsiteX6" fmla="*/ 2887743 w 9159405"/>
              <a:gd name="connsiteY6" fmla="*/ 262179 h 404118"/>
              <a:gd name="connsiteX7" fmla="*/ 0 w 9159405"/>
              <a:gd name="connsiteY7" fmla="*/ 265073 h 404118"/>
              <a:gd name="connsiteX8" fmla="*/ 15404 w 9159405"/>
              <a:gd name="connsiteY8" fmla="*/ 0 h 404118"/>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638881 w 9159405"/>
              <a:gd name="connsiteY2" fmla="*/ 15706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813061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392420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228 h 403814"/>
              <a:gd name="connsiteX1" fmla="*/ 2395552 w 9159405"/>
              <a:gd name="connsiteY1" fmla="*/ 209731 h 403814"/>
              <a:gd name="connsiteX2" fmla="*/ 6670758 w 9159405"/>
              <a:gd name="connsiteY2" fmla="*/ 4360 h 403814"/>
              <a:gd name="connsiteX3" fmla="*/ 9159405 w 9159405"/>
              <a:gd name="connsiteY3" fmla="*/ 101326 h 403814"/>
              <a:gd name="connsiteX4" fmla="*/ 9159405 w 9159405"/>
              <a:gd name="connsiteY4" fmla="*/ 381048 h 403814"/>
              <a:gd name="connsiteX5" fmla="*/ 6537771 w 9159405"/>
              <a:gd name="connsiteY5" fmla="*/ 158235 h 403814"/>
              <a:gd name="connsiteX6" fmla="*/ 2764515 w 9159405"/>
              <a:gd name="connsiteY6" fmla="*/ 320280 h 403814"/>
              <a:gd name="connsiteX7" fmla="*/ 0 w 9159405"/>
              <a:gd name="connsiteY7" fmla="*/ 265301 h 403814"/>
              <a:gd name="connsiteX8" fmla="*/ 15404 w 9159405"/>
              <a:gd name="connsiteY8" fmla="*/ 228 h 403814"/>
              <a:gd name="connsiteX0" fmla="*/ 15404 w 9159405"/>
              <a:gd name="connsiteY0" fmla="*/ 0 h 403586"/>
              <a:gd name="connsiteX1" fmla="*/ 2395552 w 9159405"/>
              <a:gd name="connsiteY1" fmla="*/ 209503 h 403586"/>
              <a:gd name="connsiteX2" fmla="*/ 6670758 w 9159405"/>
              <a:gd name="connsiteY2" fmla="*/ 4132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70758 w 9159405"/>
              <a:gd name="connsiteY2" fmla="*/ 27281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624369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403586"/>
              <a:gd name="connsiteX1" fmla="*/ 2395552 w 9159405"/>
              <a:gd name="connsiteY1" fmla="*/ 209503 h 403586"/>
              <a:gd name="connsiteX2" fmla="*/ 6577980 w 9159405"/>
              <a:gd name="connsiteY2" fmla="*/ 50430 h 403586"/>
              <a:gd name="connsiteX3" fmla="*/ 9159405 w 9159405"/>
              <a:gd name="connsiteY3" fmla="*/ 101098 h 403586"/>
              <a:gd name="connsiteX4" fmla="*/ 9159405 w 9159405"/>
              <a:gd name="connsiteY4" fmla="*/ 380820 h 403586"/>
              <a:gd name="connsiteX5" fmla="*/ 6537771 w 9159405"/>
              <a:gd name="connsiteY5" fmla="*/ 158007 h 403586"/>
              <a:gd name="connsiteX6" fmla="*/ 2764515 w 9159405"/>
              <a:gd name="connsiteY6" fmla="*/ 320052 h 403586"/>
              <a:gd name="connsiteX7" fmla="*/ 0 w 9159405"/>
              <a:gd name="connsiteY7" fmla="*/ 265073 h 403586"/>
              <a:gd name="connsiteX8" fmla="*/ 15404 w 9159405"/>
              <a:gd name="connsiteY8" fmla="*/ 0 h 403586"/>
              <a:gd name="connsiteX0" fmla="*/ 15404 w 9159405"/>
              <a:gd name="connsiteY0" fmla="*/ 0 h 380820"/>
              <a:gd name="connsiteX1" fmla="*/ 2395552 w 9159405"/>
              <a:gd name="connsiteY1" fmla="*/ 209503 h 380820"/>
              <a:gd name="connsiteX2" fmla="*/ 6577980 w 9159405"/>
              <a:gd name="connsiteY2" fmla="*/ 50430 h 380820"/>
              <a:gd name="connsiteX3" fmla="*/ 9159405 w 9159405"/>
              <a:gd name="connsiteY3" fmla="*/ 101098 h 380820"/>
              <a:gd name="connsiteX4" fmla="*/ 9159405 w 9159405"/>
              <a:gd name="connsiteY4" fmla="*/ 380820 h 380820"/>
              <a:gd name="connsiteX5" fmla="*/ 6537771 w 9159405"/>
              <a:gd name="connsiteY5" fmla="*/ 158007 h 380820"/>
              <a:gd name="connsiteX6" fmla="*/ 2764515 w 9159405"/>
              <a:gd name="connsiteY6" fmla="*/ 320052 h 380820"/>
              <a:gd name="connsiteX7" fmla="*/ 0 w 9159405"/>
              <a:gd name="connsiteY7" fmla="*/ 265073 h 380820"/>
              <a:gd name="connsiteX8" fmla="*/ 15404 w 9159405"/>
              <a:gd name="connsiteY8" fmla="*/ 0 h 380820"/>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59405"/>
              <a:gd name="connsiteY0" fmla="*/ 0 h 473417"/>
              <a:gd name="connsiteX1" fmla="*/ 2395552 w 9159405"/>
              <a:gd name="connsiteY1" fmla="*/ 209503 h 473417"/>
              <a:gd name="connsiteX2" fmla="*/ 6577980 w 9159405"/>
              <a:gd name="connsiteY2" fmla="*/ 50430 h 473417"/>
              <a:gd name="connsiteX3" fmla="*/ 9159405 w 9159405"/>
              <a:gd name="connsiteY3" fmla="*/ 101098 h 473417"/>
              <a:gd name="connsiteX4" fmla="*/ 9144291 w 9159405"/>
              <a:gd name="connsiteY4" fmla="*/ 473417 h 473417"/>
              <a:gd name="connsiteX5" fmla="*/ 6537771 w 9159405"/>
              <a:gd name="connsiteY5" fmla="*/ 158007 h 473417"/>
              <a:gd name="connsiteX6" fmla="*/ 2764515 w 9159405"/>
              <a:gd name="connsiteY6" fmla="*/ 320052 h 473417"/>
              <a:gd name="connsiteX7" fmla="*/ 0 w 9159405"/>
              <a:gd name="connsiteY7" fmla="*/ 265073 h 473417"/>
              <a:gd name="connsiteX8" fmla="*/ 15404 w 9159405"/>
              <a:gd name="connsiteY8" fmla="*/ 0 h 473417"/>
              <a:gd name="connsiteX0" fmla="*/ 15404 w 9144291"/>
              <a:gd name="connsiteY0" fmla="*/ 0 h 473417"/>
              <a:gd name="connsiteX1" fmla="*/ 2395552 w 9144291"/>
              <a:gd name="connsiteY1" fmla="*/ 209503 h 473417"/>
              <a:gd name="connsiteX2" fmla="*/ 6577980 w 9144291"/>
              <a:gd name="connsiteY2" fmla="*/ 50430 h 473417"/>
              <a:gd name="connsiteX3" fmla="*/ 9129180 w 9144291"/>
              <a:gd name="connsiteY3" fmla="*/ 239994 h 473417"/>
              <a:gd name="connsiteX4" fmla="*/ 9144291 w 9144291"/>
              <a:gd name="connsiteY4" fmla="*/ 473417 h 473417"/>
              <a:gd name="connsiteX5" fmla="*/ 6537771 w 9144291"/>
              <a:gd name="connsiteY5" fmla="*/ 158007 h 473417"/>
              <a:gd name="connsiteX6" fmla="*/ 2764515 w 9144291"/>
              <a:gd name="connsiteY6" fmla="*/ 320052 h 473417"/>
              <a:gd name="connsiteX7" fmla="*/ 0 w 9144291"/>
              <a:gd name="connsiteY7" fmla="*/ 265073 h 473417"/>
              <a:gd name="connsiteX8" fmla="*/ 15404 w 9144291"/>
              <a:gd name="connsiteY8" fmla="*/ 0 h 473417"/>
              <a:gd name="connsiteX0" fmla="*/ 15404 w 9159412"/>
              <a:gd name="connsiteY0" fmla="*/ 0 h 473417"/>
              <a:gd name="connsiteX1" fmla="*/ 2395552 w 9159412"/>
              <a:gd name="connsiteY1" fmla="*/ 209503 h 473417"/>
              <a:gd name="connsiteX2" fmla="*/ 6577980 w 9159412"/>
              <a:gd name="connsiteY2" fmla="*/ 50430 h 473417"/>
              <a:gd name="connsiteX3" fmla="*/ 9159412 w 9159412"/>
              <a:gd name="connsiteY3" fmla="*/ 239994 h 473417"/>
              <a:gd name="connsiteX4" fmla="*/ 9144291 w 9159412"/>
              <a:gd name="connsiteY4" fmla="*/ 473417 h 473417"/>
              <a:gd name="connsiteX5" fmla="*/ 6537771 w 9159412"/>
              <a:gd name="connsiteY5" fmla="*/ 158007 h 473417"/>
              <a:gd name="connsiteX6" fmla="*/ 2764515 w 9159412"/>
              <a:gd name="connsiteY6" fmla="*/ 320052 h 473417"/>
              <a:gd name="connsiteX7" fmla="*/ 0 w 9159412"/>
              <a:gd name="connsiteY7" fmla="*/ 265073 h 473417"/>
              <a:gd name="connsiteX8" fmla="*/ 15404 w 9159412"/>
              <a:gd name="connsiteY8" fmla="*/ 0 h 473417"/>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 name="connsiteX0" fmla="*/ 15404 w 9159412"/>
              <a:gd name="connsiteY0" fmla="*/ 0 h 542865"/>
              <a:gd name="connsiteX1" fmla="*/ 2395552 w 9159412"/>
              <a:gd name="connsiteY1" fmla="*/ 209503 h 542865"/>
              <a:gd name="connsiteX2" fmla="*/ 6577980 w 9159412"/>
              <a:gd name="connsiteY2" fmla="*/ 50430 h 542865"/>
              <a:gd name="connsiteX3" fmla="*/ 9159412 w 9159412"/>
              <a:gd name="connsiteY3" fmla="*/ 239994 h 542865"/>
              <a:gd name="connsiteX4" fmla="*/ 9159410 w 9159412"/>
              <a:gd name="connsiteY4" fmla="*/ 542865 h 542865"/>
              <a:gd name="connsiteX5" fmla="*/ 6537771 w 9159412"/>
              <a:gd name="connsiteY5" fmla="*/ 158007 h 542865"/>
              <a:gd name="connsiteX6" fmla="*/ 2764515 w 9159412"/>
              <a:gd name="connsiteY6" fmla="*/ 320052 h 542865"/>
              <a:gd name="connsiteX7" fmla="*/ 0 w 9159412"/>
              <a:gd name="connsiteY7" fmla="*/ 265073 h 542865"/>
              <a:gd name="connsiteX8" fmla="*/ 15404 w 9159412"/>
              <a:gd name="connsiteY8" fmla="*/ 0 h 5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9412" h="542865">
                <a:moveTo>
                  <a:pt x="15404" y="0"/>
                </a:moveTo>
                <a:cubicBezTo>
                  <a:pt x="463163" y="74851"/>
                  <a:pt x="1301789" y="201098"/>
                  <a:pt x="2395552" y="209503"/>
                </a:cubicBezTo>
                <a:cubicBezTo>
                  <a:pt x="3489315" y="217908"/>
                  <a:pt x="5450670" y="45348"/>
                  <a:pt x="6577980" y="50430"/>
                </a:cubicBezTo>
                <a:cubicBezTo>
                  <a:pt x="7705290" y="55512"/>
                  <a:pt x="8309012" y="176806"/>
                  <a:pt x="9159412" y="239994"/>
                </a:cubicBezTo>
                <a:cubicBezTo>
                  <a:pt x="9159411" y="340951"/>
                  <a:pt x="9159411" y="441908"/>
                  <a:pt x="9159410" y="542865"/>
                </a:cubicBezTo>
                <a:cubicBezTo>
                  <a:pt x="8665874" y="351721"/>
                  <a:pt x="7603587" y="195142"/>
                  <a:pt x="6537771" y="158007"/>
                </a:cubicBezTo>
                <a:lnTo>
                  <a:pt x="2764515" y="320052"/>
                </a:lnTo>
                <a:cubicBezTo>
                  <a:pt x="1674887" y="378408"/>
                  <a:pt x="998523" y="310407"/>
                  <a:pt x="0" y="265073"/>
                </a:cubicBezTo>
                <a:lnTo>
                  <a:pt x="15404" y="0"/>
                </a:lnTo>
                <a:close/>
              </a:path>
            </a:pathLst>
          </a:custGeom>
          <a:gradFill flip="none" rotWithShape="1">
            <a:gsLst>
              <a:gs pos="33000">
                <a:schemeClr val="bg2">
                  <a:lumMod val="25000"/>
                </a:schemeClr>
              </a:gs>
              <a:gs pos="92482">
                <a:schemeClr val="bg2">
                  <a:lumMod val="50000"/>
                </a:schemeClr>
              </a:gs>
              <a:gs pos="0">
                <a:schemeClr val="bg2">
                  <a:lumMod val="50000"/>
                </a:schemeClr>
              </a:gs>
              <a:gs pos="58000">
                <a:schemeClr val="bg2">
                  <a:lumMod val="25000"/>
                </a:schemeClr>
              </a:gs>
            </a:gsLst>
            <a:lin ang="54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D3491B-64AC-E040-B39F-A162991C1DE3}"/>
              </a:ext>
            </a:extLst>
          </p:cNvPr>
          <p:cNvPicPr>
            <a:picLocks noGrp="1" noChangeAspect="1"/>
          </p:cNvPicPr>
          <p:nvPr/>
        </p:nvPicPr>
        <p:blipFill>
          <a:blip r:embed="rId3">
            <a:extLst>
              <a:ext uri="{28A0092B-C50C-407E-A947-70E740481C1C}">
                <a14:useLocalDpi xmlns:a14="http://schemas.microsoft.com/office/drawing/2010/main" val="0"/>
              </a:ext>
            </a:extLst>
          </a:blip>
          <a:srcRect l="7036" r="7036"/>
          <a:stretch>
            <a:fillRect/>
          </a:stretch>
        </p:blipFill>
        <p:spPr>
          <a:xfrm>
            <a:off x="2753153" y="1403350"/>
            <a:ext cx="1325562" cy="1654175"/>
          </a:xfrm>
          <a:prstGeom prst="rect">
            <a:avLst/>
          </a:prstGeom>
        </p:spPr>
      </p:pic>
      <p:pic>
        <p:nvPicPr>
          <p:cNvPr id="9" name="Picture 8">
            <a:extLst>
              <a:ext uri="{FF2B5EF4-FFF2-40B4-BE49-F238E27FC236}">
                <a16:creationId xmlns:a16="http://schemas.microsoft.com/office/drawing/2014/main" id="{AB880697-4E89-C841-BC7B-F7D7CD2AACAD}"/>
              </a:ext>
            </a:extLst>
          </p:cNvPr>
          <p:cNvPicPr>
            <a:picLocks noGrp="1" noChangeAspect="1"/>
          </p:cNvPicPr>
          <p:nvPr/>
        </p:nvPicPr>
        <p:blipFill>
          <a:blip r:embed="rId4">
            <a:extLst>
              <a:ext uri="{28A0092B-C50C-407E-A947-70E740481C1C}">
                <a14:useLocalDpi xmlns:a14="http://schemas.microsoft.com/office/drawing/2010/main" val="0"/>
              </a:ext>
            </a:extLst>
          </a:blip>
          <a:srcRect l="14409" r="14409"/>
          <a:stretch>
            <a:fillRect/>
          </a:stretch>
        </p:blipFill>
        <p:spPr>
          <a:xfrm>
            <a:off x="5040649" y="1393126"/>
            <a:ext cx="1325563" cy="1654175"/>
          </a:xfrm>
          <a:prstGeom prst="rect">
            <a:avLst/>
          </a:prstGeom>
        </p:spPr>
      </p:pic>
      <p:sp>
        <p:nvSpPr>
          <p:cNvPr id="17" name="TextBox 16">
            <a:extLst>
              <a:ext uri="{FF2B5EF4-FFF2-40B4-BE49-F238E27FC236}">
                <a16:creationId xmlns:a16="http://schemas.microsoft.com/office/drawing/2014/main" id="{184F1724-396B-844B-8345-D42F6065ADC7}"/>
              </a:ext>
            </a:extLst>
          </p:cNvPr>
          <p:cNvSpPr txBox="1"/>
          <p:nvPr/>
        </p:nvSpPr>
        <p:spPr>
          <a:xfrm>
            <a:off x="2330408" y="3057525"/>
            <a:ext cx="2133600" cy="830997"/>
          </a:xfrm>
          <a:prstGeom prst="rect">
            <a:avLst/>
          </a:prstGeom>
          <a:noFill/>
        </p:spPr>
        <p:txBody>
          <a:bodyPr wrap="square" rtlCol="0">
            <a:spAutoFit/>
          </a:bodyPr>
          <a:lstStyle/>
          <a:p>
            <a:pPr algn="ctr"/>
            <a:r>
              <a:rPr lang="en-US" sz="1600" dirty="0">
                <a:solidFill>
                  <a:schemeClr val="bg1"/>
                </a:solidFill>
              </a:rPr>
              <a:t>Erica Reuter</a:t>
            </a:r>
          </a:p>
          <a:p>
            <a:pPr algn="ctr"/>
            <a:r>
              <a:rPr lang="en-US" sz="1600" dirty="0">
                <a:solidFill>
                  <a:schemeClr val="bg1"/>
                </a:solidFill>
              </a:rPr>
              <a:t>Technical Evangelist</a:t>
            </a:r>
          </a:p>
          <a:p>
            <a:pPr algn="ctr"/>
            <a:r>
              <a:rPr lang="en-US" sz="1600" dirty="0">
                <a:solidFill>
                  <a:schemeClr val="bg1"/>
                </a:solidFill>
              </a:rPr>
              <a:t>@</a:t>
            </a:r>
            <a:r>
              <a:rPr lang="en-US" sz="1600" dirty="0" err="1">
                <a:solidFill>
                  <a:schemeClr val="bg1"/>
                </a:solidFill>
              </a:rPr>
              <a:t>ericareuter</a:t>
            </a:r>
            <a:endParaRPr lang="en-US" sz="1600" dirty="0">
              <a:solidFill>
                <a:schemeClr val="bg1"/>
              </a:solidFill>
            </a:endParaRPr>
          </a:p>
        </p:txBody>
      </p:sp>
      <p:sp>
        <p:nvSpPr>
          <p:cNvPr id="19" name="TextBox 18">
            <a:extLst>
              <a:ext uri="{FF2B5EF4-FFF2-40B4-BE49-F238E27FC236}">
                <a16:creationId xmlns:a16="http://schemas.microsoft.com/office/drawing/2014/main" id="{B6B16B2A-6D9E-0644-AA81-BAB058D8FDE0}"/>
              </a:ext>
            </a:extLst>
          </p:cNvPr>
          <p:cNvSpPr txBox="1"/>
          <p:nvPr/>
        </p:nvSpPr>
        <p:spPr>
          <a:xfrm>
            <a:off x="4636630" y="3086952"/>
            <a:ext cx="2133600" cy="830997"/>
          </a:xfrm>
          <a:prstGeom prst="rect">
            <a:avLst/>
          </a:prstGeom>
          <a:noFill/>
        </p:spPr>
        <p:txBody>
          <a:bodyPr wrap="square" rtlCol="0">
            <a:spAutoFit/>
          </a:bodyPr>
          <a:lstStyle/>
          <a:p>
            <a:pPr algn="ctr"/>
            <a:r>
              <a:rPr lang="en-US" sz="1600" dirty="0">
                <a:solidFill>
                  <a:schemeClr val="bg1"/>
                </a:solidFill>
              </a:rPr>
              <a:t>Erika </a:t>
            </a:r>
            <a:r>
              <a:rPr lang="en-US" sz="1600" dirty="0" err="1">
                <a:solidFill>
                  <a:schemeClr val="bg1"/>
                </a:solidFill>
              </a:rPr>
              <a:t>Bratschun</a:t>
            </a:r>
            <a:endParaRPr lang="en-US" sz="1600" dirty="0">
              <a:solidFill>
                <a:schemeClr val="bg1"/>
              </a:solidFill>
            </a:endParaRPr>
          </a:p>
          <a:p>
            <a:pPr algn="ctr"/>
            <a:r>
              <a:rPr lang="en-US" sz="1600" dirty="0">
                <a:solidFill>
                  <a:schemeClr val="bg1"/>
                </a:solidFill>
              </a:rPr>
              <a:t>Technical Evangelist</a:t>
            </a:r>
          </a:p>
          <a:p>
            <a:pPr algn="ctr"/>
            <a:r>
              <a:rPr lang="en-US" sz="1600" dirty="0">
                <a:solidFill>
                  <a:schemeClr val="bg1"/>
                </a:solidFill>
              </a:rPr>
              <a:t>@</a:t>
            </a:r>
            <a:r>
              <a:rPr lang="en-US" sz="1600" dirty="0" err="1">
                <a:solidFill>
                  <a:schemeClr val="bg1"/>
                </a:solidFill>
              </a:rPr>
              <a:t>erikabratschun</a:t>
            </a:r>
            <a:endParaRPr lang="en-US" sz="1600" dirty="0">
              <a:solidFill>
                <a:schemeClr val="bg1"/>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608" y="1428750"/>
            <a:ext cx="1244600" cy="1658202"/>
          </a:xfrm>
          <a:prstGeom prst="rect">
            <a:avLst/>
          </a:prstGeom>
        </p:spPr>
      </p:pic>
      <p:sp>
        <p:nvSpPr>
          <p:cNvPr id="14" name="TextBox 13">
            <a:extLst>
              <a:ext uri="{FF2B5EF4-FFF2-40B4-BE49-F238E27FC236}">
                <a16:creationId xmlns:a16="http://schemas.microsoft.com/office/drawing/2014/main" id="{B6B16B2A-6D9E-0644-AA81-BAB058D8FDE0}"/>
              </a:ext>
            </a:extLst>
          </p:cNvPr>
          <p:cNvSpPr txBox="1"/>
          <p:nvPr/>
        </p:nvSpPr>
        <p:spPr>
          <a:xfrm>
            <a:off x="6770644" y="3180635"/>
            <a:ext cx="2133600" cy="830997"/>
          </a:xfrm>
          <a:prstGeom prst="rect">
            <a:avLst/>
          </a:prstGeom>
          <a:noFill/>
        </p:spPr>
        <p:txBody>
          <a:bodyPr wrap="square" rtlCol="0">
            <a:spAutoFit/>
          </a:bodyPr>
          <a:lstStyle/>
          <a:p>
            <a:pPr algn="ctr"/>
            <a:r>
              <a:rPr lang="en-US" sz="1600" dirty="0" err="1">
                <a:solidFill>
                  <a:schemeClr val="bg1"/>
                </a:solidFill>
              </a:rPr>
              <a:t>JeanCarl</a:t>
            </a:r>
            <a:r>
              <a:rPr lang="en-US" sz="1600" dirty="0">
                <a:solidFill>
                  <a:schemeClr val="bg1"/>
                </a:solidFill>
              </a:rPr>
              <a:t> Bisson</a:t>
            </a:r>
          </a:p>
          <a:p>
            <a:pPr algn="ctr"/>
            <a:r>
              <a:rPr lang="en-US" sz="1600" dirty="0">
                <a:solidFill>
                  <a:schemeClr val="bg1"/>
                </a:solidFill>
              </a:rPr>
              <a:t>Developer Advocate</a:t>
            </a:r>
          </a:p>
          <a:p>
            <a:pPr algn="ctr"/>
            <a:r>
              <a:rPr lang="en-US" sz="1600" dirty="0">
                <a:solidFill>
                  <a:schemeClr val="bg1"/>
                </a:solidFill>
              </a:rPr>
              <a:t>@</a:t>
            </a:r>
            <a:r>
              <a:rPr lang="en-US" sz="1600" dirty="0" err="1">
                <a:solidFill>
                  <a:schemeClr val="bg1"/>
                </a:solidFill>
              </a:rPr>
              <a:t>dothewww</a:t>
            </a:r>
            <a:endParaRPr lang="en-US" sz="1600" dirty="0">
              <a:solidFill>
                <a:schemeClr val="bg1"/>
              </a:solidFill>
            </a:endParaRPr>
          </a:p>
        </p:txBody>
      </p:sp>
    </p:spTree>
    <p:extLst>
      <p:ext uri="{BB962C8B-B14F-4D97-AF65-F5344CB8AC3E}">
        <p14:creationId xmlns:p14="http://schemas.microsoft.com/office/powerpoint/2010/main" val="346841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9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504950"/>
            <a:ext cx="5805376" cy="2902688"/>
          </a:xfrm>
          <a:prstGeom prst="rect">
            <a:avLst/>
          </a:prstGeom>
        </p:spPr>
      </p:pic>
      <p:sp>
        <p:nvSpPr>
          <p:cNvPr id="4" name="Title 1"/>
          <p:cNvSpPr txBox="1">
            <a:spLocks/>
          </p:cNvSpPr>
          <p:nvPr/>
        </p:nvSpPr>
        <p:spPr>
          <a:xfrm>
            <a:off x="2369288" y="209550"/>
            <a:ext cx="6553200" cy="541782"/>
          </a:xfrm>
          <a:prstGeom prst="rect">
            <a:avLst/>
          </a:prstGeom>
        </p:spPr>
        <p:txBody>
          <a:bodyPr>
            <a:normAutofit fontScale="90000" lnSpcReduction="10000"/>
          </a:bodyPr>
          <a:lstStyle>
            <a:lvl1pPr algn="l" defTabSz="914400" rtl="0" eaLnBrk="1" latinLnBrk="0" hangingPunct="1">
              <a:spcBef>
                <a:spcPct val="0"/>
              </a:spcBef>
              <a:buNone/>
              <a:defRPr sz="3600" kern="1200">
                <a:ln>
                  <a:solidFill>
                    <a:schemeClr val="bg2">
                      <a:lumMod val="50000"/>
                    </a:schemeClr>
                  </a:solidFill>
                </a:ln>
                <a:solidFill>
                  <a:schemeClr val="bg1">
                    <a:lumMod val="95000"/>
                  </a:schemeClr>
                </a:solidFill>
                <a:latin typeface="+mj-lt"/>
                <a:ea typeface="+mj-ea"/>
                <a:cs typeface="+mj-cs"/>
              </a:defRPr>
            </a:lvl1pPr>
          </a:lstStyle>
          <a:p>
            <a:r>
              <a:rPr lang="en-US" b="1" dirty="0"/>
              <a:t>What is the cat doing?</a:t>
            </a:r>
          </a:p>
        </p:txBody>
      </p:sp>
    </p:spTree>
    <p:extLst>
      <p:ext uri="{BB962C8B-B14F-4D97-AF65-F5344CB8AC3E}">
        <p14:creationId xmlns:p14="http://schemas.microsoft.com/office/powerpoint/2010/main" val="722739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9" y="445294"/>
            <a:ext cx="6858001" cy="622855"/>
          </a:xfrm>
        </p:spPr>
        <p:txBody>
          <a:bodyPr>
            <a:normAutofit fontScale="90000"/>
          </a:bodyPr>
          <a:lstStyle/>
          <a:p>
            <a:r>
              <a:rPr lang="en-US" sz="2400" dirty="0"/>
              <a:t>Deep Learning is structured to be effective in problem domains which have an inherently Hierarchical Composition</a:t>
            </a:r>
          </a:p>
        </p:txBody>
      </p:sp>
      <p:sp>
        <p:nvSpPr>
          <p:cNvPr id="3" name="Content Placeholder 2"/>
          <p:cNvSpPr>
            <a:spLocks noGrp="1"/>
          </p:cNvSpPr>
          <p:nvPr>
            <p:ph idx="1"/>
          </p:nvPr>
        </p:nvSpPr>
        <p:spPr>
          <a:xfrm>
            <a:off x="4144744" y="1352550"/>
            <a:ext cx="4976602" cy="3556913"/>
          </a:xfrm>
        </p:spPr>
        <p:txBody>
          <a:bodyPr/>
          <a:lstStyle/>
          <a:p>
            <a:endParaRPr lang="en-US" dirty="0"/>
          </a:p>
          <a:p>
            <a:r>
              <a:rPr lang="en-US" sz="1200" dirty="0"/>
              <a:t>VISION</a:t>
            </a:r>
          </a:p>
          <a:p>
            <a:pPr marL="217885" lvl="1"/>
            <a:r>
              <a:rPr lang="en-US" sz="1200" dirty="0"/>
              <a:t>pixels -&gt; edge -&gt; </a:t>
            </a:r>
            <a:r>
              <a:rPr lang="en-US" sz="1200" dirty="0" err="1"/>
              <a:t>texton</a:t>
            </a:r>
            <a:r>
              <a:rPr lang="en-US" sz="1200" dirty="0"/>
              <a:t> -&gt; motif -&gt; part -&gt; object</a:t>
            </a:r>
          </a:p>
          <a:p>
            <a:pPr indent="-36909"/>
            <a:r>
              <a:rPr lang="en-US" sz="1200" b="0" dirty="0"/>
              <a:t>e.g. self-driving cars, reading medical images</a:t>
            </a:r>
          </a:p>
          <a:p>
            <a:endParaRPr lang="en-US" sz="1200" dirty="0"/>
          </a:p>
          <a:p>
            <a:endParaRPr lang="en-US" sz="1200" dirty="0"/>
          </a:p>
          <a:p>
            <a:r>
              <a:rPr lang="en-US" sz="1200" dirty="0"/>
              <a:t>SPEECH</a:t>
            </a:r>
          </a:p>
          <a:p>
            <a:pPr marL="217885" lvl="1"/>
            <a:r>
              <a:rPr lang="en-US" sz="1200" dirty="0"/>
              <a:t>sample -&gt; spectral band -&gt; formant -&gt; motif -&gt; phone -&gt; word</a:t>
            </a:r>
          </a:p>
          <a:p>
            <a:pPr indent="-36909"/>
            <a:r>
              <a:rPr lang="en-US" sz="1200" b="0" dirty="0"/>
              <a:t>e.g. Alexa</a:t>
            </a:r>
          </a:p>
          <a:p>
            <a:endParaRPr lang="en-US" sz="1200" dirty="0"/>
          </a:p>
          <a:p>
            <a:r>
              <a:rPr lang="en-US" sz="1200" dirty="0"/>
              <a:t>NATURAL LANGUAGE PROCESSING</a:t>
            </a:r>
          </a:p>
          <a:p>
            <a:pPr marL="217885" lvl="1"/>
            <a:r>
              <a:rPr lang="en-US" sz="1200" dirty="0"/>
              <a:t>character -&gt; word -&gt; clause -&gt; sentence -&gt; story</a:t>
            </a:r>
          </a:p>
          <a:p>
            <a:pPr indent="-36909"/>
            <a:r>
              <a:rPr lang="en-US" sz="1200" b="0" dirty="0"/>
              <a:t>e.g. </a:t>
            </a:r>
            <a:r>
              <a:rPr lang="en-US" sz="1200" b="0" dirty="0" err="1"/>
              <a:t>DeepText</a:t>
            </a:r>
            <a:r>
              <a:rPr lang="en-US" sz="1200" b="0" dirty="0"/>
              <a:t>: Facebook's text understanding engine</a:t>
            </a:r>
          </a:p>
          <a:p>
            <a:pPr indent="-36909"/>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591" y="1734898"/>
            <a:ext cx="1238081" cy="9285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592" y="2942635"/>
            <a:ext cx="1242397" cy="5947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591" y="3816575"/>
            <a:ext cx="1238081" cy="874559"/>
          </a:xfrm>
          <a:prstGeom prst="rect">
            <a:avLst/>
          </a:prstGeom>
        </p:spPr>
      </p:pic>
    </p:spTree>
    <p:extLst>
      <p:ext uri="{BB962C8B-B14F-4D97-AF65-F5344CB8AC3E}">
        <p14:creationId xmlns:p14="http://schemas.microsoft.com/office/powerpoint/2010/main" val="180474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1026" name="Picture 2" descr="Image result for convolutional neural network">
            <a:extLst>
              <a:ext uri="{FF2B5EF4-FFF2-40B4-BE49-F238E27FC236}">
                <a16:creationId xmlns:a16="http://schemas.microsoft.com/office/drawing/2014/main" id="{B6E6C8DB-78CD-9D4B-9042-597A29826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716" y="1809750"/>
            <a:ext cx="6523684" cy="2357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801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434" y="1276350"/>
            <a:ext cx="6264765" cy="3175000"/>
          </a:xfrm>
          <a:prstGeom prst="rect">
            <a:avLst/>
          </a:prstGeom>
        </p:spPr>
      </p:pic>
    </p:spTree>
    <p:extLst>
      <p:ext uri="{BB962C8B-B14F-4D97-AF65-F5344CB8AC3E}">
        <p14:creationId xmlns:p14="http://schemas.microsoft.com/office/powerpoint/2010/main" val="1488728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1B5B-8A68-0E41-88C8-8F62E28E68C4}"/>
              </a:ext>
            </a:extLst>
          </p:cNvPr>
          <p:cNvSpPr>
            <a:spLocks noGrp="1"/>
          </p:cNvSpPr>
          <p:nvPr>
            <p:ph type="title"/>
          </p:nvPr>
        </p:nvSpPr>
        <p:spPr/>
        <p:txBody>
          <a:bodyPr/>
          <a:lstStyle/>
          <a:p>
            <a:endParaRPr lang="en-US"/>
          </a:p>
        </p:txBody>
      </p:sp>
      <p:pic>
        <p:nvPicPr>
          <p:cNvPr id="2050" name="Picture 2" descr="giphy.gif">
            <a:extLst>
              <a:ext uri="{FF2B5EF4-FFF2-40B4-BE49-F238E27FC236}">
                <a16:creationId xmlns:a16="http://schemas.microsoft.com/office/drawing/2014/main" id="{6BAF26E1-3BB7-7645-85F8-3A0912C3E1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55757" y="1123950"/>
            <a:ext cx="6589059"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7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C895-02FD-46A9-A5A4-DF5BB4171545}"/>
              </a:ext>
            </a:extLst>
          </p:cNvPr>
          <p:cNvSpPr>
            <a:spLocks noGrp="1"/>
          </p:cNvSpPr>
          <p:nvPr>
            <p:ph type="title"/>
          </p:nvPr>
        </p:nvSpPr>
        <p:spPr/>
        <p:txBody>
          <a:bodyPr>
            <a:normAutofit fontScale="90000"/>
          </a:bodyPr>
          <a:lstStyle/>
          <a:p>
            <a:br>
              <a:rPr lang="en-US" dirty="0"/>
            </a:br>
            <a:r>
              <a:rPr lang="en-US" dirty="0"/>
              <a:t> 	Use Cases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706591"/>
            <a:ext cx="2223345" cy="17922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60" y="1643092"/>
            <a:ext cx="1880024" cy="1887682"/>
          </a:xfrm>
          <a:prstGeom prst="rect">
            <a:avLst/>
          </a:prstGeom>
        </p:spPr>
      </p:pic>
      <p:sp>
        <p:nvSpPr>
          <p:cNvPr id="7" name="TextBox 6"/>
          <p:cNvSpPr txBox="1"/>
          <p:nvPr/>
        </p:nvSpPr>
        <p:spPr>
          <a:xfrm>
            <a:off x="2336411" y="3686153"/>
            <a:ext cx="2496740" cy="300082"/>
          </a:xfrm>
          <a:prstGeom prst="rect">
            <a:avLst/>
          </a:prstGeom>
          <a:noFill/>
        </p:spPr>
        <p:txBody>
          <a:bodyPr wrap="square" rtlCol="0">
            <a:spAutoFit/>
          </a:bodyPr>
          <a:lstStyle/>
          <a:p>
            <a:r>
              <a:rPr lang="en-US" sz="1350" dirty="0">
                <a:solidFill>
                  <a:schemeClr val="bg1"/>
                </a:solidFill>
              </a:rPr>
              <a:t>Restore Colors to B/W Photos</a:t>
            </a:r>
          </a:p>
        </p:txBody>
      </p:sp>
      <p:sp>
        <p:nvSpPr>
          <p:cNvPr id="8" name="TextBox 7"/>
          <p:cNvSpPr txBox="1"/>
          <p:nvPr/>
        </p:nvSpPr>
        <p:spPr>
          <a:xfrm>
            <a:off x="4724400" y="3718134"/>
            <a:ext cx="2496740" cy="300082"/>
          </a:xfrm>
          <a:prstGeom prst="rect">
            <a:avLst/>
          </a:prstGeom>
          <a:noFill/>
        </p:spPr>
        <p:txBody>
          <a:bodyPr wrap="square" rtlCol="0">
            <a:spAutoFit/>
          </a:bodyPr>
          <a:lstStyle/>
          <a:p>
            <a:r>
              <a:rPr lang="en-US" sz="1350">
                <a:solidFill>
                  <a:schemeClr val="bg1"/>
                </a:solidFill>
              </a:rPr>
              <a:t>Pixel Restoration: CSI Style</a:t>
            </a:r>
            <a:endParaRPr lang="en-US" sz="1350" dirty="0">
              <a:solidFill>
                <a:schemeClr val="bg1"/>
              </a:solidFill>
            </a:endParaRPr>
          </a:p>
        </p:txBody>
      </p:sp>
      <p:sp>
        <p:nvSpPr>
          <p:cNvPr id="9" name="TextBox 8"/>
          <p:cNvSpPr txBox="1"/>
          <p:nvPr/>
        </p:nvSpPr>
        <p:spPr>
          <a:xfrm>
            <a:off x="7084220" y="3718134"/>
            <a:ext cx="1754980" cy="300082"/>
          </a:xfrm>
          <a:prstGeom prst="rect">
            <a:avLst/>
          </a:prstGeom>
          <a:noFill/>
        </p:spPr>
        <p:txBody>
          <a:bodyPr wrap="square" rtlCol="0">
            <a:spAutoFit/>
          </a:bodyPr>
          <a:lstStyle/>
          <a:p>
            <a:r>
              <a:rPr lang="en-US" sz="1350" dirty="0">
                <a:solidFill>
                  <a:schemeClr val="bg1"/>
                </a:solidFill>
              </a:rPr>
              <a:t>Self Driving Cars</a:t>
            </a: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6894" t="466" r="2950" b="-466"/>
          <a:stretch/>
        </p:blipFill>
        <p:spPr>
          <a:xfrm>
            <a:off x="7010400" y="1628472"/>
            <a:ext cx="2037353" cy="1841050"/>
          </a:xfrm>
          <a:prstGeom prst="rect">
            <a:avLst/>
          </a:prstGeom>
        </p:spPr>
      </p:pic>
    </p:spTree>
    <p:extLst>
      <p:ext uri="{BB962C8B-B14F-4D97-AF65-F5344CB8AC3E}">
        <p14:creationId xmlns:p14="http://schemas.microsoft.com/office/powerpoint/2010/main" val="755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C5F4-26CE-5A49-92FE-A687B369E4BE}"/>
              </a:ext>
            </a:extLst>
          </p:cNvPr>
          <p:cNvSpPr>
            <a:spLocks noGrp="1"/>
          </p:cNvSpPr>
          <p:nvPr>
            <p:ph type="ctrTitle"/>
          </p:nvPr>
        </p:nvSpPr>
        <p:spPr>
          <a:xfrm>
            <a:off x="457200" y="1047750"/>
            <a:ext cx="7772400" cy="1102519"/>
          </a:xfrm>
        </p:spPr>
        <p:txBody>
          <a:bodyPr>
            <a:normAutofit/>
          </a:bodyPr>
          <a:lstStyle/>
          <a:p>
            <a:pPr algn="ctr"/>
            <a:r>
              <a:rPr lang="en-US" sz="5400" dirty="0"/>
              <a:t>Sign up for IBM Cloud Lite</a:t>
            </a:r>
          </a:p>
        </p:txBody>
      </p:sp>
      <p:sp>
        <p:nvSpPr>
          <p:cNvPr id="3" name="Subtitle 2">
            <a:extLst>
              <a:ext uri="{FF2B5EF4-FFF2-40B4-BE49-F238E27FC236}">
                <a16:creationId xmlns:a16="http://schemas.microsoft.com/office/drawing/2014/main" id="{A5C6CFC2-DD34-2A4D-910A-8A1A569C2080}"/>
              </a:ext>
            </a:extLst>
          </p:cNvPr>
          <p:cNvSpPr>
            <a:spLocks noGrp="1"/>
          </p:cNvSpPr>
          <p:nvPr>
            <p:ph type="subTitle" idx="1"/>
          </p:nvPr>
        </p:nvSpPr>
        <p:spPr>
          <a:xfrm>
            <a:off x="1295400" y="2571750"/>
            <a:ext cx="6096000" cy="571500"/>
          </a:xfrm>
        </p:spPr>
        <p:txBody>
          <a:bodyPr>
            <a:noAutofit/>
          </a:bodyPr>
          <a:lstStyle/>
          <a:p>
            <a:pPr algn="ctr"/>
            <a:r>
              <a:rPr lang="en-US" sz="4000" b="1" dirty="0" err="1"/>
              <a:t>ibm.biz</a:t>
            </a:r>
            <a:r>
              <a:rPr lang="en-US" sz="4000" b="1" dirty="0"/>
              <a:t>/watsonvr032818</a:t>
            </a:r>
          </a:p>
        </p:txBody>
      </p:sp>
    </p:spTree>
    <p:extLst>
      <p:ext uri="{BB962C8B-B14F-4D97-AF65-F5344CB8AC3E}">
        <p14:creationId xmlns:p14="http://schemas.microsoft.com/office/powerpoint/2010/main" val="1431091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45"/>
          <p:cNvSpPr>
            <a:spLocks noGrp="1"/>
          </p:cNvSpPr>
          <p:nvPr>
            <p:ph type="body" sz="quarter" idx="15"/>
          </p:nvPr>
        </p:nvSpPr>
        <p:spPr/>
        <p:txBody>
          <a:bodyPr>
            <a:normAutofit/>
          </a:bodyPr>
          <a:lstStyle/>
          <a:p>
            <a:pPr lvl="0"/>
            <a:r>
              <a:rPr lang="en-US" dirty="0"/>
              <a:t>Neural Networks</a:t>
            </a:r>
          </a:p>
          <a:p>
            <a:endParaRPr lang="en-US" dirty="0"/>
          </a:p>
        </p:txBody>
      </p:sp>
      <p:sp>
        <p:nvSpPr>
          <p:cNvPr id="41" name="Text Placeholder 40"/>
          <p:cNvSpPr>
            <a:spLocks noGrp="1"/>
          </p:cNvSpPr>
          <p:nvPr>
            <p:ph type="body" sz="quarter" idx="16"/>
          </p:nvPr>
        </p:nvSpPr>
        <p:spPr/>
        <p:txBody>
          <a:bodyPr>
            <a:normAutofit/>
          </a:bodyPr>
          <a:lstStyle/>
          <a:p>
            <a:pPr lvl="0"/>
            <a:r>
              <a:rPr lang="en-US" dirty="0"/>
              <a:t>Deep Learning Theory</a:t>
            </a:r>
          </a:p>
          <a:p>
            <a:endParaRPr lang="en-US" dirty="0"/>
          </a:p>
        </p:txBody>
      </p:sp>
      <p:sp>
        <p:nvSpPr>
          <p:cNvPr id="42" name="Text Placeholder 41"/>
          <p:cNvSpPr>
            <a:spLocks noGrp="1"/>
          </p:cNvSpPr>
          <p:nvPr>
            <p:ph type="body" sz="quarter" idx="17"/>
          </p:nvPr>
        </p:nvSpPr>
        <p:spPr/>
        <p:txBody>
          <a:bodyPr>
            <a:normAutofit/>
          </a:bodyPr>
          <a:lstStyle/>
          <a:p>
            <a:pPr lvl="0"/>
            <a:r>
              <a:rPr lang="en-US" dirty="0"/>
              <a:t>Why Deep Learning</a:t>
            </a:r>
          </a:p>
          <a:p>
            <a:endParaRPr lang="en-US" dirty="0"/>
          </a:p>
        </p:txBody>
      </p:sp>
      <p:sp>
        <p:nvSpPr>
          <p:cNvPr id="43" name="Text Placeholder 42"/>
          <p:cNvSpPr>
            <a:spLocks noGrp="1"/>
          </p:cNvSpPr>
          <p:nvPr>
            <p:ph type="body" sz="quarter" idx="18"/>
          </p:nvPr>
        </p:nvSpPr>
        <p:spPr/>
        <p:txBody>
          <a:bodyPr>
            <a:normAutofit/>
          </a:bodyPr>
          <a:lstStyle/>
          <a:p>
            <a:pPr lvl="0"/>
            <a:r>
              <a:rPr lang="en-US" dirty="0"/>
              <a:t>Watson Visual Recognition Demo</a:t>
            </a:r>
          </a:p>
          <a:p>
            <a:endParaRPr lang="en-US" dirty="0"/>
          </a:p>
        </p:txBody>
      </p:sp>
      <p:sp>
        <p:nvSpPr>
          <p:cNvPr id="7" name="Title 6"/>
          <p:cNvSpPr>
            <a:spLocks noGrp="1"/>
          </p:cNvSpPr>
          <p:nvPr>
            <p:ph type="title"/>
          </p:nvPr>
        </p:nvSpPr>
        <p:spPr/>
        <p:txBody>
          <a:bodyPr/>
          <a:lstStyle/>
          <a:p>
            <a:r>
              <a:rPr lang="en-US" dirty="0"/>
              <a:t>Agenda</a:t>
            </a:r>
          </a:p>
        </p:txBody>
      </p:sp>
      <p:grpSp>
        <p:nvGrpSpPr>
          <p:cNvPr id="14" name="Group 13"/>
          <p:cNvGrpSpPr/>
          <p:nvPr/>
        </p:nvGrpSpPr>
        <p:grpSpPr>
          <a:xfrm>
            <a:off x="1903750" y="1257300"/>
            <a:ext cx="1296650" cy="457200"/>
            <a:chOff x="4648200" y="2286000"/>
            <a:chExt cx="1296650" cy="609600"/>
          </a:xfrm>
        </p:grpSpPr>
        <p:sp>
          <p:nvSpPr>
            <p:cNvPr id="15" name="Pentagon 14"/>
            <p:cNvSpPr/>
            <p:nvPr/>
          </p:nvSpPr>
          <p:spPr>
            <a:xfrm>
              <a:off x="4648200" y="2286000"/>
              <a:ext cx="914400" cy="609600"/>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1</a:t>
              </a:r>
            </a:p>
          </p:txBody>
        </p:sp>
        <p:sp>
          <p:nvSpPr>
            <p:cNvPr id="16" name="Chevron 15"/>
            <p:cNvSpPr/>
            <p:nvPr/>
          </p:nvSpPr>
          <p:spPr>
            <a:xfrm>
              <a:off x="5563850" y="2408420"/>
              <a:ext cx="381000" cy="334780"/>
            </a:xfrm>
            <a:prstGeom prst="ellipse">
              <a:avLst/>
            </a:prstGeom>
            <a:solidFill>
              <a:schemeClr val="accent5">
                <a:lumMod val="20000"/>
                <a:lumOff val="8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056150" y="1943100"/>
            <a:ext cx="1296650" cy="457200"/>
            <a:chOff x="4648200" y="2286000"/>
            <a:chExt cx="1296650" cy="609600"/>
          </a:xfrm>
        </p:grpSpPr>
        <p:sp>
          <p:nvSpPr>
            <p:cNvPr id="18" name="Rounded Rectangle 13"/>
            <p:cNvSpPr/>
            <p:nvPr/>
          </p:nvSpPr>
          <p:spPr>
            <a:xfrm>
              <a:off x="4648200" y="2286000"/>
              <a:ext cx="914400" cy="609600"/>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2</a:t>
              </a:r>
            </a:p>
          </p:txBody>
        </p:sp>
        <p:sp>
          <p:nvSpPr>
            <p:cNvPr id="19" name="Right Arrow 14"/>
            <p:cNvSpPr/>
            <p:nvPr/>
          </p:nvSpPr>
          <p:spPr>
            <a:xfrm>
              <a:off x="5563850" y="2408420"/>
              <a:ext cx="381000" cy="338328"/>
            </a:xfrm>
            <a:prstGeom prst="ellipse">
              <a:avLst/>
            </a:prstGeom>
            <a:solidFill>
              <a:schemeClr val="accent5">
                <a:lumMod val="40000"/>
                <a:lumOff val="6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20" name="Group 19"/>
          <p:cNvGrpSpPr/>
          <p:nvPr/>
        </p:nvGrpSpPr>
        <p:grpSpPr>
          <a:xfrm>
            <a:off x="2208550" y="2628900"/>
            <a:ext cx="1296650" cy="457200"/>
            <a:chOff x="4648200" y="2286000"/>
            <a:chExt cx="1296650" cy="609600"/>
          </a:xfrm>
        </p:grpSpPr>
        <p:sp>
          <p:nvSpPr>
            <p:cNvPr id="21" name="Rounded Rectangle 16"/>
            <p:cNvSpPr/>
            <p:nvPr/>
          </p:nvSpPr>
          <p:spPr>
            <a:xfrm>
              <a:off x="4648200" y="2286000"/>
              <a:ext cx="914400" cy="609600"/>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3</a:t>
              </a:r>
            </a:p>
          </p:txBody>
        </p:sp>
        <p:sp>
          <p:nvSpPr>
            <p:cNvPr id="22" name="Right Arrow 17"/>
            <p:cNvSpPr/>
            <p:nvPr/>
          </p:nvSpPr>
          <p:spPr>
            <a:xfrm>
              <a:off x="5563850" y="2438400"/>
              <a:ext cx="381000" cy="338328"/>
            </a:xfrm>
            <a:prstGeom prst="ellipse">
              <a:avLst/>
            </a:prstGeom>
            <a:solidFill>
              <a:schemeClr val="accent5">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360950" y="3314700"/>
            <a:ext cx="1296650" cy="457200"/>
            <a:chOff x="4648200" y="2286000"/>
            <a:chExt cx="1296650" cy="609600"/>
          </a:xfrm>
        </p:grpSpPr>
        <p:sp>
          <p:nvSpPr>
            <p:cNvPr id="24" name="Pentagon 23"/>
            <p:cNvSpPr/>
            <p:nvPr/>
          </p:nvSpPr>
          <p:spPr>
            <a:xfrm>
              <a:off x="4648200" y="2286000"/>
              <a:ext cx="914400" cy="609600"/>
            </a:xfrm>
            <a:prstGeom prst="ellipse">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erpetua" pitchFamily="18" charset="0"/>
                </a:rPr>
                <a:t>4</a:t>
              </a:r>
            </a:p>
          </p:txBody>
        </p:sp>
        <p:sp>
          <p:nvSpPr>
            <p:cNvPr id="25" name="Chevron 24"/>
            <p:cNvSpPr/>
            <p:nvPr/>
          </p:nvSpPr>
          <p:spPr>
            <a:xfrm>
              <a:off x="5563850" y="2438400"/>
              <a:ext cx="381000" cy="334780"/>
            </a:xfrm>
            <a:prstGeom prst="ellipse">
              <a:avLst/>
            </a:prstGeom>
            <a:solidFill>
              <a:schemeClr val="accent5">
                <a:lumMod val="75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Tree>
    <p:extLst>
      <p:ext uri="{BB962C8B-B14F-4D97-AF65-F5344CB8AC3E}">
        <p14:creationId xmlns:p14="http://schemas.microsoft.com/office/powerpoint/2010/main" val="400669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A8D5-5E0F-2C4C-9B74-D5BE4C244BA4}"/>
              </a:ext>
            </a:extLst>
          </p:cNvPr>
          <p:cNvSpPr>
            <a:spLocks noGrp="1"/>
          </p:cNvSpPr>
          <p:nvPr>
            <p:ph type="title"/>
          </p:nvPr>
        </p:nvSpPr>
        <p:spPr/>
        <p:txBody>
          <a:bodyPr/>
          <a:lstStyle/>
          <a:p>
            <a:r>
              <a:rPr lang="en-US" dirty="0"/>
              <a:t>Deep Learning Introduction</a:t>
            </a:r>
          </a:p>
        </p:txBody>
      </p:sp>
      <p:sp>
        <p:nvSpPr>
          <p:cNvPr id="4" name="Text Placeholder 3">
            <a:extLst>
              <a:ext uri="{FF2B5EF4-FFF2-40B4-BE49-F238E27FC236}">
                <a16:creationId xmlns:a16="http://schemas.microsoft.com/office/drawing/2014/main" id="{369E9227-8682-9C4C-899D-B0FE23FF19A3}"/>
              </a:ext>
            </a:extLst>
          </p:cNvPr>
          <p:cNvSpPr>
            <a:spLocks noGrp="1"/>
          </p:cNvSpPr>
          <p:nvPr>
            <p:ph type="body" sz="half" idx="2"/>
          </p:nvPr>
        </p:nvSpPr>
        <p:spPr/>
        <p:txBody>
          <a:bodyPr/>
          <a:lstStyle/>
          <a:p>
            <a:r>
              <a:rPr lang="en-US" dirty="0"/>
              <a:t>Deep Learning is inspired by the human brain, it attempts to mimic the activity in layers of neurons in the human brain where thinking occurs. </a:t>
            </a:r>
          </a:p>
          <a:p>
            <a:endParaRPr lang="en-US" dirty="0"/>
          </a:p>
        </p:txBody>
      </p:sp>
      <p:pic>
        <p:nvPicPr>
          <p:cNvPr id="10" name="Picture 9">
            <a:extLst>
              <a:ext uri="{FF2B5EF4-FFF2-40B4-BE49-F238E27FC236}">
                <a16:creationId xmlns:a16="http://schemas.microsoft.com/office/drawing/2014/main" id="{5FF5B8B5-1A70-8746-AD58-138986842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108613"/>
            <a:ext cx="4940300" cy="4267200"/>
          </a:xfrm>
          <a:prstGeom prst="rect">
            <a:avLst/>
          </a:prstGeom>
        </p:spPr>
      </p:pic>
    </p:spTree>
    <p:extLst>
      <p:ext uri="{BB962C8B-B14F-4D97-AF65-F5344CB8AC3E}">
        <p14:creationId xmlns:p14="http://schemas.microsoft.com/office/powerpoint/2010/main" val="1186962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766E-3443-CF4C-94C9-5674B932E387}"/>
              </a:ext>
            </a:extLst>
          </p:cNvPr>
          <p:cNvSpPr>
            <a:spLocks noGrp="1"/>
          </p:cNvSpPr>
          <p:nvPr>
            <p:ph type="title"/>
          </p:nvPr>
        </p:nvSpPr>
        <p:spPr/>
        <p:txBody>
          <a:bodyPr/>
          <a:lstStyle/>
          <a:p>
            <a:r>
              <a:rPr lang="en-US" dirty="0"/>
              <a:t>Deep Learning is…</a:t>
            </a:r>
          </a:p>
        </p:txBody>
      </p:sp>
      <p:sp>
        <p:nvSpPr>
          <p:cNvPr id="4" name="TextBox 1">
            <a:extLst>
              <a:ext uri="{FF2B5EF4-FFF2-40B4-BE49-F238E27FC236}">
                <a16:creationId xmlns:a16="http://schemas.microsoft.com/office/drawing/2014/main" id="{35C1870C-FC7C-6449-BDC1-06EF86C4E938}"/>
              </a:ext>
            </a:extLst>
          </p:cNvPr>
          <p:cNvSpPr txBox="1"/>
          <p:nvPr/>
        </p:nvSpPr>
        <p:spPr>
          <a:xfrm>
            <a:off x="2645391" y="1428750"/>
            <a:ext cx="877973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457200" indent="-457200">
              <a:buFont typeface="Arial" panose="020B0604020202020204" pitchFamily="34" charset="0"/>
              <a:buChar char="•"/>
            </a:pPr>
            <a:r>
              <a:rPr lang="en-US" sz="1600" dirty="0">
                <a:solidFill>
                  <a:schemeClr val="bg1"/>
                </a:solidFill>
              </a:rPr>
              <a:t>a collection of statistical machine learning techniques</a:t>
            </a:r>
          </a:p>
          <a:p>
            <a:endParaRPr lang="en-US" sz="1600" dirty="0">
              <a:solidFill>
                <a:schemeClr val="bg1"/>
              </a:solidFill>
            </a:endParaRPr>
          </a:p>
        </p:txBody>
      </p:sp>
      <p:sp>
        <p:nvSpPr>
          <p:cNvPr id="5" name="TextBox 2">
            <a:extLst>
              <a:ext uri="{FF2B5EF4-FFF2-40B4-BE49-F238E27FC236}">
                <a16:creationId xmlns:a16="http://schemas.microsoft.com/office/drawing/2014/main" id="{633078E0-5FE8-D94F-8BE2-8CEB93857DCA}"/>
              </a:ext>
            </a:extLst>
          </p:cNvPr>
          <p:cNvSpPr txBox="1"/>
          <p:nvPr/>
        </p:nvSpPr>
        <p:spPr>
          <a:xfrm>
            <a:off x="4038669" y="2547387"/>
            <a:ext cx="5993176"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285750" indent="-285750">
              <a:buFont typeface="Arial" panose="020B0604020202020204" pitchFamily="34" charset="0"/>
              <a:buChar char="•"/>
            </a:pPr>
            <a:r>
              <a:rPr lang="en-US" sz="1600" dirty="0">
                <a:solidFill>
                  <a:schemeClr val="bg1"/>
                </a:solidFill>
              </a:rPr>
              <a:t>used to learn feature hierarchies</a:t>
            </a:r>
          </a:p>
          <a:p>
            <a:endParaRPr lang="en-US" sz="1600" dirty="0">
              <a:solidFill>
                <a:schemeClr val="bg1"/>
              </a:solidFill>
            </a:endParaRPr>
          </a:p>
        </p:txBody>
      </p:sp>
      <p:sp>
        <p:nvSpPr>
          <p:cNvPr id="6" name="TextBox 3">
            <a:extLst>
              <a:ext uri="{FF2B5EF4-FFF2-40B4-BE49-F238E27FC236}">
                <a16:creationId xmlns:a16="http://schemas.microsoft.com/office/drawing/2014/main" id="{0478C2B5-CB92-7046-8593-742B292709CE}"/>
              </a:ext>
            </a:extLst>
          </p:cNvPr>
          <p:cNvSpPr txBox="1"/>
          <p:nvPr/>
        </p:nvSpPr>
        <p:spPr>
          <a:xfrm>
            <a:off x="5441131" y="3666024"/>
            <a:ext cx="5983995"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Font typeface="Arial" panose="020B0604020202020204" pitchFamily="34" charset="0"/>
              <a:buChar char="•"/>
            </a:pPr>
            <a:r>
              <a:rPr lang="en-US" sz="1600" dirty="0">
                <a:solidFill>
                  <a:schemeClr val="bg1"/>
                </a:solidFill>
              </a:rPr>
              <a:t>based on artificial neural networks</a:t>
            </a:r>
          </a:p>
          <a:p>
            <a:endParaRPr lang="en-US" sz="1600" dirty="0">
              <a:solidFill>
                <a:schemeClr val="bg1"/>
              </a:solidFill>
            </a:endParaRPr>
          </a:p>
        </p:txBody>
      </p:sp>
    </p:spTree>
    <p:extLst>
      <p:ext uri="{BB962C8B-B14F-4D97-AF65-F5344CB8AC3E}">
        <p14:creationId xmlns:p14="http://schemas.microsoft.com/office/powerpoint/2010/main" val="3512981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sp>
        <p:nvSpPr>
          <p:cNvPr id="3" name="Content Placeholder 2">
            <a:extLst>
              <a:ext uri="{FF2B5EF4-FFF2-40B4-BE49-F238E27FC236}">
                <a16:creationId xmlns:a16="http://schemas.microsoft.com/office/drawing/2014/main" id="{2DA5CD4E-7D5A-E54F-A5CB-C49C2E710DE7}"/>
              </a:ext>
            </a:extLst>
          </p:cNvPr>
          <p:cNvSpPr>
            <a:spLocks noGrp="1"/>
          </p:cNvSpPr>
          <p:nvPr>
            <p:ph idx="1"/>
          </p:nvPr>
        </p:nvSpPr>
        <p:spPr/>
        <p:txBody>
          <a:bodyPr/>
          <a:lstStyle/>
          <a:p>
            <a:r>
              <a:rPr lang="en-US" dirty="0"/>
              <a:t>Activation of a neuron</a:t>
            </a:r>
          </a:p>
        </p:txBody>
      </p:sp>
      <p:sp>
        <p:nvSpPr>
          <p:cNvPr id="4" name="TextBox 3">
            <a:extLst>
              <a:ext uri="{FF2B5EF4-FFF2-40B4-BE49-F238E27FC236}">
                <a16:creationId xmlns:a16="http://schemas.microsoft.com/office/drawing/2014/main" id="{BC428D91-4BD5-6246-B529-C7B4915738E8}"/>
              </a:ext>
            </a:extLst>
          </p:cNvPr>
          <p:cNvSpPr txBox="1"/>
          <p:nvPr/>
        </p:nvSpPr>
        <p:spPr>
          <a:xfrm>
            <a:off x="2638564" y="3357896"/>
            <a:ext cx="6079067" cy="1200329"/>
          </a:xfrm>
          <a:prstGeom prst="rect">
            <a:avLst/>
          </a:prstGeom>
          <a:noFill/>
        </p:spPr>
        <p:txBody>
          <a:bodyPr wrap="square" rtlCol="0">
            <a:spAutoFit/>
          </a:bodyPr>
          <a:lstStyle/>
          <a:p>
            <a:endParaRPr lang="en-US" sz="1200" dirty="0">
              <a:solidFill>
                <a:schemeClr val="bg1"/>
              </a:solidFill>
            </a:endParaRPr>
          </a:p>
          <a:p>
            <a:r>
              <a:rPr lang="en-US" sz="1200" dirty="0">
                <a:solidFill>
                  <a:schemeClr val="bg1"/>
                </a:solidFill>
              </a:rPr>
              <a:t>The output from the neuron is a real number between 0 and 1</a:t>
            </a:r>
          </a:p>
          <a:p>
            <a:endParaRPr lang="en-US" sz="1200" dirty="0">
              <a:solidFill>
                <a:schemeClr val="bg1"/>
              </a:solidFill>
            </a:endParaRPr>
          </a:p>
          <a:p>
            <a:r>
              <a:rPr lang="en-US" sz="1200" dirty="0">
                <a:solidFill>
                  <a:schemeClr val="bg1"/>
                </a:solidFill>
              </a:rPr>
              <a:t>The </a:t>
            </a:r>
            <a:r>
              <a:rPr lang="en-US" sz="1200" u="sng" dirty="0">
                <a:solidFill>
                  <a:schemeClr val="bg1"/>
                </a:solidFill>
              </a:rPr>
              <a:t>neural net “learns” by tweaking the weights and biases</a:t>
            </a:r>
            <a:r>
              <a:rPr lang="en-US" sz="1200" dirty="0">
                <a:solidFill>
                  <a:schemeClr val="bg1"/>
                </a:solidFill>
              </a:rPr>
              <a:t> step by step until the prediction closely matches the correct output, i.e. minimize the “cost value”</a:t>
            </a:r>
          </a:p>
          <a:p>
            <a:endParaRPr lang="en-US" sz="12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531144"/>
            <a:ext cx="4125076" cy="1878806"/>
          </a:xfrm>
          <a:prstGeom prst="rect">
            <a:avLst/>
          </a:prstGeom>
        </p:spPr>
      </p:pic>
    </p:spTree>
    <p:extLst>
      <p:ext uri="{BB962C8B-B14F-4D97-AF65-F5344CB8AC3E}">
        <p14:creationId xmlns:p14="http://schemas.microsoft.com/office/powerpoint/2010/main" val="2236038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8" name="Picture 7">
            <a:extLst>
              <a:ext uri="{FF2B5EF4-FFF2-40B4-BE49-F238E27FC236}">
                <a16:creationId xmlns:a16="http://schemas.microsoft.com/office/drawing/2014/main" id="{C1E432C8-5430-F346-8977-29EB032633A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3062247" y="1286124"/>
            <a:ext cx="4258514" cy="2284516"/>
          </a:xfrm>
          <a:prstGeom prst="rect">
            <a:avLst/>
          </a:prstGeom>
        </p:spPr>
      </p:pic>
      <p:sp>
        <p:nvSpPr>
          <p:cNvPr id="11" name="TextBox 1">
            <a:extLst>
              <a:ext uri="{FF2B5EF4-FFF2-40B4-BE49-F238E27FC236}">
                <a16:creationId xmlns:a16="http://schemas.microsoft.com/office/drawing/2014/main" id="{301CB849-C0CD-C549-AD28-BF99C53D0455}"/>
              </a:ext>
            </a:extLst>
          </p:cNvPr>
          <p:cNvSpPr txBox="1"/>
          <p:nvPr/>
        </p:nvSpPr>
        <p:spPr>
          <a:xfrm>
            <a:off x="5029956" y="3620245"/>
            <a:ext cx="1790105"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Forward Propagation</a:t>
            </a:r>
          </a:p>
        </p:txBody>
      </p:sp>
      <p:sp>
        <p:nvSpPr>
          <p:cNvPr id="12" name="TextBox 2">
            <a:extLst>
              <a:ext uri="{FF2B5EF4-FFF2-40B4-BE49-F238E27FC236}">
                <a16:creationId xmlns:a16="http://schemas.microsoft.com/office/drawing/2014/main" id="{3FEA8AC6-2769-D84B-9DA0-B1E2A376C3CA}"/>
              </a:ext>
            </a:extLst>
          </p:cNvPr>
          <p:cNvSpPr txBox="1"/>
          <p:nvPr/>
        </p:nvSpPr>
        <p:spPr>
          <a:xfrm flipH="1">
            <a:off x="5009361" y="3960911"/>
            <a:ext cx="2311400" cy="4616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solidFill>
                  <a:schemeClr val="bg1"/>
                </a:solidFill>
              </a:rPr>
              <a:t>Scores are passed on as input to the next layer</a:t>
            </a:r>
          </a:p>
        </p:txBody>
      </p:sp>
      <p:sp>
        <p:nvSpPr>
          <p:cNvPr id="13" name="TextBox 3">
            <a:extLst>
              <a:ext uri="{FF2B5EF4-FFF2-40B4-BE49-F238E27FC236}">
                <a16:creationId xmlns:a16="http://schemas.microsoft.com/office/drawing/2014/main" id="{0A76615E-0C2F-044C-9F4B-D35CB701108C}"/>
              </a:ext>
            </a:extLst>
          </p:cNvPr>
          <p:cNvSpPr txBox="1"/>
          <p:nvPr/>
        </p:nvSpPr>
        <p:spPr>
          <a:xfrm>
            <a:off x="2133599" y="4549913"/>
            <a:ext cx="8738227" cy="98488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b="1" dirty="0">
                <a:solidFill>
                  <a:schemeClr val="bg1"/>
                </a:solidFill>
              </a:rPr>
              <a:t>Input layer</a:t>
            </a:r>
            <a:r>
              <a:rPr lang="en-US" sz="1400" dirty="0">
                <a:solidFill>
                  <a:schemeClr val="bg1"/>
                </a:solidFill>
              </a:rPr>
              <a:t>:  Ingest input values, e.g. pixels of an image, vital statistics of a patient</a:t>
            </a:r>
          </a:p>
          <a:p>
            <a:r>
              <a:rPr lang="en-US" sz="1400" b="1" dirty="0">
                <a:solidFill>
                  <a:schemeClr val="bg1"/>
                </a:solidFill>
              </a:rPr>
              <a:t>Output layer</a:t>
            </a:r>
            <a:r>
              <a:rPr lang="en-US" sz="1400" dirty="0">
                <a:solidFill>
                  <a:schemeClr val="bg1"/>
                </a:solidFill>
              </a:rPr>
              <a:t>:  The predicted value.  e.g. the category of the image or if the patient is sick</a:t>
            </a:r>
          </a:p>
          <a:p>
            <a:endParaRPr lang="en-US" sz="1400" dirty="0">
              <a:solidFill>
                <a:schemeClr val="bg1"/>
              </a:solidFill>
            </a:endParaRPr>
          </a:p>
          <a:p>
            <a:endParaRPr lang="en-US" sz="1600" dirty="0">
              <a:solidFill>
                <a:schemeClr val="bg1"/>
              </a:solidFill>
            </a:endParaRPr>
          </a:p>
        </p:txBody>
      </p:sp>
      <p:cxnSp>
        <p:nvCxnSpPr>
          <p:cNvPr id="14" name="Straight Arrow Connector 13">
            <a:extLst>
              <a:ext uri="{FF2B5EF4-FFF2-40B4-BE49-F238E27FC236}">
                <a16:creationId xmlns:a16="http://schemas.microsoft.com/office/drawing/2014/main" id="{5D6B852C-320D-9044-BBBC-18402A3E419B}"/>
              </a:ext>
            </a:extLst>
          </p:cNvPr>
          <p:cNvCxnSpPr/>
          <p:nvPr/>
        </p:nvCxnSpPr>
        <p:spPr>
          <a:xfrm>
            <a:off x="5031077" y="3928022"/>
            <a:ext cx="2311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50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2867-0DE2-6348-B719-1D37E608DFE7}"/>
              </a:ext>
            </a:extLst>
          </p:cNvPr>
          <p:cNvSpPr>
            <a:spLocks noGrp="1"/>
          </p:cNvSpPr>
          <p:nvPr>
            <p:ph type="title"/>
          </p:nvPr>
        </p:nvSpPr>
        <p:spPr/>
        <p:txBody>
          <a:bodyPr/>
          <a:lstStyle/>
          <a:p>
            <a:r>
              <a:rPr lang="en-US" dirty="0"/>
              <a:t>Deep Learning Introduction</a:t>
            </a:r>
          </a:p>
        </p:txBody>
      </p:sp>
      <p:pic>
        <p:nvPicPr>
          <p:cNvPr id="9" name="Picture 8">
            <a:extLst>
              <a:ext uri="{FF2B5EF4-FFF2-40B4-BE49-F238E27FC236}">
                <a16:creationId xmlns:a16="http://schemas.microsoft.com/office/drawing/2014/main" id="{26394D0B-140E-1C44-94CB-789773038AC8}"/>
              </a:ext>
            </a:extLst>
          </p:cNvPr>
          <p:cNvPicPr>
            <a:picLocks noChangeAspect="1"/>
          </p:cNvPicPr>
          <p:nvPr/>
        </p:nvPicPr>
        <p:blipFill>
          <a:blip r:embed="rId3">
            <a:lum bright="-9000" contrast="10000"/>
          </a:blip>
          <a:stretch>
            <a:fillRect/>
          </a:stretch>
        </p:blipFill>
        <p:spPr>
          <a:xfrm>
            <a:off x="2667000" y="1962150"/>
            <a:ext cx="6113721" cy="2951018"/>
          </a:xfrm>
          <a:prstGeom prst="rect">
            <a:avLst/>
          </a:prstGeom>
        </p:spPr>
      </p:pic>
      <p:sp>
        <p:nvSpPr>
          <p:cNvPr id="3" name="Rectangle 2">
            <a:extLst>
              <a:ext uri="{FF2B5EF4-FFF2-40B4-BE49-F238E27FC236}">
                <a16:creationId xmlns:a16="http://schemas.microsoft.com/office/drawing/2014/main" id="{8987107E-A2C7-8C4D-844E-56FCB40A6AE1}"/>
              </a:ext>
            </a:extLst>
          </p:cNvPr>
          <p:cNvSpPr/>
          <p:nvPr/>
        </p:nvSpPr>
        <p:spPr>
          <a:xfrm>
            <a:off x="2667000" y="1199427"/>
            <a:ext cx="6113721" cy="646331"/>
          </a:xfrm>
          <a:prstGeom prst="rect">
            <a:avLst/>
          </a:prstGeom>
        </p:spPr>
        <p:txBody>
          <a:bodyPr wrap="square">
            <a:spAutoFit/>
          </a:bodyPr>
          <a:lstStyle/>
          <a:p>
            <a:r>
              <a:rPr lang="en-US" dirty="0">
                <a:solidFill>
                  <a:schemeClr val="bg1"/>
                </a:solidFill>
              </a:rPr>
              <a:t>Deep Learning algorithms learn “Feature Hierarchies” as they progresses through their hidden layers</a:t>
            </a:r>
          </a:p>
        </p:txBody>
      </p:sp>
    </p:spTree>
    <p:extLst>
      <p:ext uri="{BB962C8B-B14F-4D97-AF65-F5344CB8AC3E}">
        <p14:creationId xmlns:p14="http://schemas.microsoft.com/office/powerpoint/2010/main" val="350091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2069-FDFD-EA4B-A380-0827308A3145}"/>
              </a:ext>
            </a:extLst>
          </p:cNvPr>
          <p:cNvSpPr>
            <a:spLocks noGrp="1"/>
          </p:cNvSpPr>
          <p:nvPr>
            <p:ph type="ctrTitle"/>
          </p:nvPr>
        </p:nvSpPr>
        <p:spPr/>
        <p:txBody>
          <a:bodyPr/>
          <a:lstStyle/>
          <a:p>
            <a:r>
              <a:rPr lang="en-US" dirty="0"/>
              <a:t>Why the need for Deep Learning?</a:t>
            </a:r>
          </a:p>
        </p:txBody>
      </p:sp>
      <p:sp>
        <p:nvSpPr>
          <p:cNvPr id="3" name="Subtitle 2">
            <a:extLst>
              <a:ext uri="{FF2B5EF4-FFF2-40B4-BE49-F238E27FC236}">
                <a16:creationId xmlns:a16="http://schemas.microsoft.com/office/drawing/2014/main" id="{25F7A6BB-C513-AA48-8430-359D00A85D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0722530"/>
      </p:ext>
    </p:extLst>
  </p:cSld>
  <p:clrMapOvr>
    <a:masterClrMapping/>
  </p:clrMapOvr>
</p:sld>
</file>

<file path=ppt/theme/theme1.xml><?xml version="1.0" encoding="utf-8"?>
<a:theme xmlns:a="http://schemas.openxmlformats.org/drawingml/2006/main" name="Presentermedia.com - brain neurons - animated">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ermedia.com - brain neurons - static">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22982</TotalTime>
  <Words>1902</Words>
  <Application>Microsoft Macintosh PowerPoint</Application>
  <PresentationFormat>On-screen Show (16:9)</PresentationFormat>
  <Paragraphs>246</Paragraphs>
  <Slides>26</Slides>
  <Notes>17</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ＭＳ Ｐゴシック</vt:lpstr>
      <vt:lpstr>Arial</vt:lpstr>
      <vt:lpstr>Calibri</vt:lpstr>
      <vt:lpstr>Franklin Gothic Book</vt:lpstr>
      <vt:lpstr>Franklin Gothic Medium</vt:lpstr>
      <vt:lpstr>Mangal</vt:lpstr>
      <vt:lpstr>Perpetua</vt:lpstr>
      <vt:lpstr>Wingdings</vt:lpstr>
      <vt:lpstr>Presentermedia.com - brain neurons - animated</vt:lpstr>
      <vt:lpstr>Presentermedia.com - brain neurons - static</vt:lpstr>
      <vt:lpstr>PowerPoint Presentation</vt:lpstr>
      <vt:lpstr>Introductions</vt:lpstr>
      <vt:lpstr>Agenda</vt:lpstr>
      <vt:lpstr>Deep Learning Introduction</vt:lpstr>
      <vt:lpstr>Deep Learning is…</vt:lpstr>
      <vt:lpstr>Deep Learning Introduction</vt:lpstr>
      <vt:lpstr>Deep Learning Introduction</vt:lpstr>
      <vt:lpstr>Deep Learning Introduction</vt:lpstr>
      <vt:lpstr>Why the need for Deep Learning?</vt:lpstr>
      <vt:lpstr>  Why Deep Learning? Why now?</vt:lpstr>
      <vt:lpstr>Make me a lego shark!</vt:lpstr>
      <vt:lpstr>Make me a Lego shark with deep learning</vt:lpstr>
      <vt:lpstr>What’s the difference between CPU’s and GPU’s?</vt:lpstr>
      <vt:lpstr>PowerPoint Presentation</vt:lpstr>
      <vt:lpstr>Deep Learning is…</vt:lpstr>
      <vt:lpstr>How does it work?</vt:lpstr>
      <vt:lpstr>PowerPoint Presentation</vt:lpstr>
      <vt:lpstr>Do you see a Cat or a Dog?</vt:lpstr>
      <vt:lpstr>Where is the cat?</vt:lpstr>
      <vt:lpstr>PowerPoint Presentation</vt:lpstr>
      <vt:lpstr>Deep Learning is structured to be effective in problem domains which have an inherently Hierarchical Composition</vt:lpstr>
      <vt:lpstr>Convolutional Neural Networks</vt:lpstr>
      <vt:lpstr>PowerPoint Presentation</vt:lpstr>
      <vt:lpstr>PowerPoint Presentation</vt:lpstr>
      <vt:lpstr>   Use Cases</vt:lpstr>
      <vt:lpstr>Sign up for IBM Cloud Lite</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PresenterMedia.com;support@presentermedia.com</dc:creator>
  <cp:lastModifiedBy>David Solomon</cp:lastModifiedBy>
  <cp:revision>401</cp:revision>
  <dcterms:created xsi:type="dcterms:W3CDTF">2010-04-14T14:22:36Z</dcterms:created>
  <dcterms:modified xsi:type="dcterms:W3CDTF">2018-04-30T16:10:00Z</dcterms:modified>
</cp:coreProperties>
</file>